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58" r:id="rId3"/>
    <p:sldId id="257" r:id="rId4"/>
    <p:sldId id="297" r:id="rId5"/>
    <p:sldId id="275" r:id="rId6"/>
    <p:sldId id="276" r:id="rId7"/>
    <p:sldId id="277" r:id="rId8"/>
    <p:sldId id="278" r:id="rId9"/>
    <p:sldId id="279" r:id="rId10"/>
    <p:sldId id="280" r:id="rId11"/>
    <p:sldId id="281" r:id="rId12"/>
    <p:sldId id="282" r:id="rId13"/>
    <p:sldId id="283" r:id="rId14"/>
    <p:sldId id="284" r:id="rId15"/>
    <p:sldId id="285" r:id="rId16"/>
    <p:sldId id="286" r:id="rId17"/>
    <p:sldId id="295" r:id="rId18"/>
    <p:sldId id="287" r:id="rId19"/>
    <p:sldId id="288" r:id="rId20"/>
    <p:sldId id="296" r:id="rId21"/>
    <p:sldId id="292" r:id="rId22"/>
    <p:sldId id="293" r:id="rId23"/>
    <p:sldId id="273" r:id="rId24"/>
    <p:sldId id="290"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25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scu, Anton" initials="GA" lastIdx="1" clrIdx="0">
    <p:extLst>
      <p:ext uri="{19B8F6BF-5375-455C-9EA6-DF929625EA0E}">
        <p15:presenceInfo xmlns:p15="http://schemas.microsoft.com/office/powerpoint/2012/main" userId="S::Anton.Georgescu@finastra.com::f366dc6d-6a1c-4c08-ad2a-5cbf1436802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E40046"/>
    <a:srgbClr val="F0B323"/>
    <a:srgbClr val="5BC1D7"/>
    <a:srgbClr val="56C271"/>
    <a:srgbClr val="414141"/>
    <a:srgbClr val="D2D755"/>
    <a:srgbClr val="FF8A3D"/>
    <a:srgbClr val="77C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02" autoAdjust="0"/>
    <p:restoredTop sz="89711" autoAdjust="0"/>
  </p:normalViewPr>
  <p:slideViewPr>
    <p:cSldViewPr snapToGrid="0" showGuides="1">
      <p:cViewPr varScale="1">
        <p:scale>
          <a:sx n="102" d="100"/>
          <a:sy n="102" d="100"/>
        </p:scale>
        <p:origin x="1362" y="108"/>
      </p:cViewPr>
      <p:guideLst>
        <p:guide pos="3840"/>
        <p:guide orient="horz" pos="2251"/>
      </p:guideLst>
    </p:cSldViewPr>
  </p:slideViewPr>
  <p:outlineViewPr>
    <p:cViewPr>
      <p:scale>
        <a:sx n="33" d="100"/>
        <a:sy n="33" d="100"/>
      </p:scale>
      <p:origin x="0" y="-2064"/>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0" d="100"/>
          <a:sy n="80" d="100"/>
        </p:scale>
        <p:origin x="319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3DE84-D7B3-4797-B14D-77424657396D}" type="datetimeFigureOut">
              <a:rPr lang="en-GB" smtClean="0"/>
              <a:t>16/12/2019</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697186-519D-4532-81F6-43370D5C5173}" type="slidenum">
              <a:rPr lang="en-GB" smtClean="0"/>
              <a:t>‹#›</a:t>
            </a:fld>
            <a:endParaRPr lang="en-GB" dirty="0"/>
          </a:p>
        </p:txBody>
      </p:sp>
    </p:spTree>
    <p:extLst>
      <p:ext uri="{BB962C8B-B14F-4D97-AF65-F5344CB8AC3E}">
        <p14:creationId xmlns:p14="http://schemas.microsoft.com/office/powerpoint/2010/main" val="3833959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597EC-6BB0-461C-B045-D257C6C8821E}" type="datetimeFigureOut">
              <a:rPr lang="en-GB" smtClean="0"/>
              <a:t>16/12/2019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BB14C-7D58-4C6F-8674-35D4E28D7AD6}" type="slidenum">
              <a:rPr lang="en-GB" smtClean="0"/>
              <a:t>‹#›</a:t>
            </a:fld>
            <a:endParaRPr lang="en-GB" dirty="0"/>
          </a:p>
        </p:txBody>
      </p:sp>
    </p:spTree>
    <p:extLst>
      <p:ext uri="{BB962C8B-B14F-4D97-AF65-F5344CB8AC3E}">
        <p14:creationId xmlns:p14="http://schemas.microsoft.com/office/powerpoint/2010/main" val="98655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testing is an act in statistics whereby an analyst tests an assumption regarding a population parameter. The methodology employed by the analyst depends on the nature of the data used and the reason for the analysis. </a:t>
            </a:r>
            <a:r>
              <a:rPr lang="en-US" b="1" dirty="0"/>
              <a:t>Hypothesis testing is used to infer the result of a hypothesis </a:t>
            </a:r>
            <a:r>
              <a:rPr lang="en-US" dirty="0"/>
              <a:t>performed on sample data from a larger population.</a:t>
            </a:r>
          </a:p>
          <a:p>
            <a:r>
              <a:rPr lang="en-US" sz="1200" b="1" i="0" u="none" strike="noStrike" kern="1200" dirty="0">
                <a:solidFill>
                  <a:schemeClr val="tx1"/>
                </a:solidFill>
                <a:effectLst/>
                <a:latin typeface="+mn-lt"/>
                <a:ea typeface="+mn-ea"/>
                <a:cs typeface="+mn-cs"/>
              </a:rPr>
              <a:t>Overfitting is a modeling error </a:t>
            </a:r>
            <a:r>
              <a:rPr lang="en-US" sz="1200" b="0" i="0" u="none" strike="noStrike" kern="1200" dirty="0">
                <a:solidFill>
                  <a:schemeClr val="tx1"/>
                </a:solidFill>
                <a:effectLst/>
                <a:latin typeface="+mn-lt"/>
                <a:ea typeface="+mn-ea"/>
                <a:cs typeface="+mn-cs"/>
              </a:rPr>
              <a:t>that occurs when a function is too closely fit to a limited set of data points.</a:t>
            </a:r>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3</a:t>
            </a:fld>
            <a:endParaRPr lang="en-GB"/>
          </a:p>
        </p:txBody>
      </p:sp>
    </p:spTree>
    <p:extLst>
      <p:ext uri="{BB962C8B-B14F-4D97-AF65-F5344CB8AC3E}">
        <p14:creationId xmlns:p14="http://schemas.microsoft.com/office/powerpoint/2010/main" val="22861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12</a:t>
            </a:fld>
            <a:endParaRPr lang="en-GB"/>
          </a:p>
        </p:txBody>
      </p:sp>
    </p:spTree>
    <p:extLst>
      <p:ext uri="{BB962C8B-B14F-4D97-AF65-F5344CB8AC3E}">
        <p14:creationId xmlns:p14="http://schemas.microsoft.com/office/powerpoint/2010/main" val="294420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13</a:t>
            </a:fld>
            <a:endParaRPr lang="en-GB"/>
          </a:p>
        </p:txBody>
      </p:sp>
    </p:spTree>
    <p:extLst>
      <p:ext uri="{BB962C8B-B14F-4D97-AF65-F5344CB8AC3E}">
        <p14:creationId xmlns:p14="http://schemas.microsoft.com/office/powerpoint/2010/main" val="1371082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14</a:t>
            </a:fld>
            <a:endParaRPr lang="en-GB"/>
          </a:p>
        </p:txBody>
      </p:sp>
    </p:spTree>
    <p:extLst>
      <p:ext uri="{BB962C8B-B14F-4D97-AF65-F5344CB8AC3E}">
        <p14:creationId xmlns:p14="http://schemas.microsoft.com/office/powerpoint/2010/main" val="292693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15</a:t>
            </a:fld>
            <a:endParaRPr lang="en-GB"/>
          </a:p>
        </p:txBody>
      </p:sp>
    </p:spTree>
    <p:extLst>
      <p:ext uri="{BB962C8B-B14F-4D97-AF65-F5344CB8AC3E}">
        <p14:creationId xmlns:p14="http://schemas.microsoft.com/office/powerpoint/2010/main" val="332366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16</a:t>
            </a:fld>
            <a:endParaRPr lang="en-GB"/>
          </a:p>
        </p:txBody>
      </p:sp>
    </p:spTree>
    <p:extLst>
      <p:ext uri="{BB962C8B-B14F-4D97-AF65-F5344CB8AC3E}">
        <p14:creationId xmlns:p14="http://schemas.microsoft.com/office/powerpoint/2010/main" val="990920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17</a:t>
            </a:fld>
            <a:endParaRPr lang="en-GB"/>
          </a:p>
        </p:txBody>
      </p:sp>
    </p:spTree>
    <p:extLst>
      <p:ext uri="{BB962C8B-B14F-4D97-AF65-F5344CB8AC3E}">
        <p14:creationId xmlns:p14="http://schemas.microsoft.com/office/powerpoint/2010/main" val="884925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18</a:t>
            </a:fld>
            <a:endParaRPr lang="en-GB"/>
          </a:p>
        </p:txBody>
      </p:sp>
    </p:spTree>
    <p:extLst>
      <p:ext uri="{BB962C8B-B14F-4D97-AF65-F5344CB8AC3E}">
        <p14:creationId xmlns:p14="http://schemas.microsoft.com/office/powerpoint/2010/main" val="973021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19</a:t>
            </a:fld>
            <a:endParaRPr lang="en-GB"/>
          </a:p>
        </p:txBody>
      </p:sp>
    </p:spTree>
    <p:extLst>
      <p:ext uri="{BB962C8B-B14F-4D97-AF65-F5344CB8AC3E}">
        <p14:creationId xmlns:p14="http://schemas.microsoft.com/office/powerpoint/2010/main" val="98195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20</a:t>
            </a:fld>
            <a:endParaRPr lang="en-GB"/>
          </a:p>
        </p:txBody>
      </p:sp>
    </p:spTree>
    <p:extLst>
      <p:ext uri="{BB962C8B-B14F-4D97-AF65-F5344CB8AC3E}">
        <p14:creationId xmlns:p14="http://schemas.microsoft.com/office/powerpoint/2010/main" val="172363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21</a:t>
            </a:fld>
            <a:endParaRPr lang="en-GB"/>
          </a:p>
        </p:txBody>
      </p:sp>
    </p:spTree>
    <p:extLst>
      <p:ext uri="{BB962C8B-B14F-4D97-AF65-F5344CB8AC3E}">
        <p14:creationId xmlns:p14="http://schemas.microsoft.com/office/powerpoint/2010/main" val="298376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4</a:t>
            </a:fld>
            <a:endParaRPr lang="en-GB"/>
          </a:p>
        </p:txBody>
      </p:sp>
    </p:spTree>
    <p:extLst>
      <p:ext uri="{BB962C8B-B14F-4D97-AF65-F5344CB8AC3E}">
        <p14:creationId xmlns:p14="http://schemas.microsoft.com/office/powerpoint/2010/main" val="1761549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22</a:t>
            </a:fld>
            <a:endParaRPr lang="en-GB"/>
          </a:p>
        </p:txBody>
      </p:sp>
    </p:spTree>
    <p:extLst>
      <p:ext uri="{BB962C8B-B14F-4D97-AF65-F5344CB8AC3E}">
        <p14:creationId xmlns:p14="http://schemas.microsoft.com/office/powerpoint/2010/main" val="1541723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24</a:t>
            </a:fld>
            <a:endParaRPr lang="en-GB"/>
          </a:p>
        </p:txBody>
      </p:sp>
    </p:spTree>
    <p:extLst>
      <p:ext uri="{BB962C8B-B14F-4D97-AF65-F5344CB8AC3E}">
        <p14:creationId xmlns:p14="http://schemas.microsoft.com/office/powerpoint/2010/main" val="727038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99BB14C-7D58-4C6F-8674-35D4E28D7AD6}" type="slidenum">
              <a:rPr lang="en-GB" smtClean="0"/>
              <a:t>25</a:t>
            </a:fld>
            <a:endParaRPr lang="en-GB"/>
          </a:p>
        </p:txBody>
      </p:sp>
    </p:spTree>
    <p:extLst>
      <p:ext uri="{BB962C8B-B14F-4D97-AF65-F5344CB8AC3E}">
        <p14:creationId xmlns:p14="http://schemas.microsoft.com/office/powerpoint/2010/main" val="3080373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5</a:t>
            </a:fld>
            <a:endParaRPr lang="en-GB"/>
          </a:p>
        </p:txBody>
      </p:sp>
    </p:spTree>
    <p:extLst>
      <p:ext uri="{BB962C8B-B14F-4D97-AF65-F5344CB8AC3E}">
        <p14:creationId xmlns:p14="http://schemas.microsoft.com/office/powerpoint/2010/main" val="305453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6</a:t>
            </a:fld>
            <a:endParaRPr lang="en-GB"/>
          </a:p>
        </p:txBody>
      </p:sp>
    </p:spTree>
    <p:extLst>
      <p:ext uri="{BB962C8B-B14F-4D97-AF65-F5344CB8AC3E}">
        <p14:creationId xmlns:p14="http://schemas.microsoft.com/office/powerpoint/2010/main" val="463932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7</a:t>
            </a:fld>
            <a:endParaRPr lang="en-GB"/>
          </a:p>
        </p:txBody>
      </p:sp>
    </p:spTree>
    <p:extLst>
      <p:ext uri="{BB962C8B-B14F-4D97-AF65-F5344CB8AC3E}">
        <p14:creationId xmlns:p14="http://schemas.microsoft.com/office/powerpoint/2010/main" val="481509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8</a:t>
            </a:fld>
            <a:endParaRPr lang="en-GB"/>
          </a:p>
        </p:txBody>
      </p:sp>
    </p:spTree>
    <p:extLst>
      <p:ext uri="{BB962C8B-B14F-4D97-AF65-F5344CB8AC3E}">
        <p14:creationId xmlns:p14="http://schemas.microsoft.com/office/powerpoint/2010/main" val="299444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9</a:t>
            </a:fld>
            <a:endParaRPr lang="en-GB"/>
          </a:p>
        </p:txBody>
      </p:sp>
    </p:spTree>
    <p:extLst>
      <p:ext uri="{BB962C8B-B14F-4D97-AF65-F5344CB8AC3E}">
        <p14:creationId xmlns:p14="http://schemas.microsoft.com/office/powerpoint/2010/main" val="3447428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10</a:t>
            </a:fld>
            <a:endParaRPr lang="en-GB"/>
          </a:p>
        </p:txBody>
      </p:sp>
    </p:spTree>
    <p:extLst>
      <p:ext uri="{BB962C8B-B14F-4D97-AF65-F5344CB8AC3E}">
        <p14:creationId xmlns:p14="http://schemas.microsoft.com/office/powerpoint/2010/main" val="4144777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99BB14C-7D58-4C6F-8674-35D4E28D7AD6}" type="slidenum">
              <a:rPr lang="en-GB" smtClean="0"/>
              <a:t>11</a:t>
            </a:fld>
            <a:endParaRPr lang="en-GB"/>
          </a:p>
        </p:txBody>
      </p:sp>
    </p:spTree>
    <p:extLst>
      <p:ext uri="{BB962C8B-B14F-4D97-AF65-F5344CB8AC3E}">
        <p14:creationId xmlns:p14="http://schemas.microsoft.com/office/powerpoint/2010/main" val="3019144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5"/>
            <a:ext cx="12192000" cy="6858000"/>
          </a:xfrm>
          <a:prstGeom prst="rect">
            <a:avLst/>
          </a:prstGeom>
        </p:spPr>
      </p:pic>
      <p:sp>
        <p:nvSpPr>
          <p:cNvPr id="2" name="Title 1"/>
          <p:cNvSpPr>
            <a:spLocks noGrp="1"/>
          </p:cNvSpPr>
          <p:nvPr>
            <p:ph type="ctrTitle"/>
          </p:nvPr>
        </p:nvSpPr>
        <p:spPr>
          <a:xfrm>
            <a:off x="875071" y="1808164"/>
            <a:ext cx="9143999" cy="1368000"/>
          </a:xfrm>
        </p:spPr>
        <p:txBody>
          <a:bodyPr anchor="b" anchorCtr="0"/>
          <a:lstStyle>
            <a:lvl1pPr algn="l">
              <a:defRPr sz="4000"/>
            </a:lvl1pPr>
          </a:lstStyle>
          <a:p>
            <a:r>
              <a:rPr lang="en-US" noProof="0"/>
              <a:t>Click to edit Master title style</a:t>
            </a:r>
            <a:endParaRPr lang="en-US" noProof="0" dirty="0"/>
          </a:p>
        </p:txBody>
      </p:sp>
      <p:sp>
        <p:nvSpPr>
          <p:cNvPr id="3" name="Subtitle 2"/>
          <p:cNvSpPr>
            <a:spLocks noGrp="1"/>
          </p:cNvSpPr>
          <p:nvPr>
            <p:ph type="subTitle" idx="1"/>
          </p:nvPr>
        </p:nvSpPr>
        <p:spPr>
          <a:xfrm>
            <a:off x="875071" y="3379338"/>
            <a:ext cx="9143999" cy="706887"/>
          </a:xfrm>
        </p:spPr>
        <p:txBody>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Text Placeholder 9"/>
          <p:cNvSpPr>
            <a:spLocks noGrp="1"/>
          </p:cNvSpPr>
          <p:nvPr>
            <p:ph type="body" sz="quarter" idx="10"/>
          </p:nvPr>
        </p:nvSpPr>
        <p:spPr>
          <a:xfrm>
            <a:off x="875072" y="4246294"/>
            <a:ext cx="5112978" cy="981922"/>
          </a:xfrm>
        </p:spPr>
        <p:txBody>
          <a:bodyPr/>
          <a:lstStyle>
            <a:lvl1pPr>
              <a:spcBef>
                <a:spcPts val="0"/>
              </a:spcBef>
              <a:defRPr sz="2000" b="1"/>
            </a:lvl1pPr>
            <a:lvl2pPr marL="0" indent="0">
              <a:spcBef>
                <a:spcPts val="1200"/>
              </a:spcBef>
              <a:buNone/>
              <a:defRPr sz="1800">
                <a:solidFill>
                  <a:schemeClr val="accent1"/>
                </a:solidFill>
              </a:defRPr>
            </a:lvl2pPr>
            <a:lvl3pPr>
              <a:defRPr sz="1600"/>
            </a:lvl3pPr>
            <a:lvl4pPr>
              <a:defRPr sz="1400"/>
            </a:lvl4pPr>
            <a:lvl5pPr>
              <a:defRPr sz="1400"/>
            </a:lvl5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381877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sz="2400"/>
            </a:lvl1pPr>
          </a:lstStyle>
          <a:p>
            <a:r>
              <a:rPr lang="en-US" noProof="0"/>
              <a:t>Click to edit Master title style</a:t>
            </a:r>
            <a:endParaRPr lang="en-US" noProof="0" dirty="0"/>
          </a:p>
        </p:txBody>
      </p:sp>
      <p:sp>
        <p:nvSpPr>
          <p:cNvPr id="3" name="Content Placeholder 2"/>
          <p:cNvSpPr>
            <a:spLocks noGrp="1"/>
          </p:cNvSpPr>
          <p:nvPr>
            <p:ph idx="1"/>
          </p:nvPr>
        </p:nvSpPr>
        <p:spPr/>
        <p:txBody>
          <a:bodyPr/>
          <a:lstStyle>
            <a:lvl1pPr marL="411163" indent="-411163">
              <a:spcBef>
                <a:spcPts val="1500"/>
              </a:spcBef>
              <a:buSzPct val="150000"/>
              <a:buFontTx/>
              <a:buBlip>
                <a:blip r:embed="rId3"/>
              </a:buBlip>
              <a:defRPr sz="2000"/>
            </a:lvl1pPr>
          </a:lstStyle>
          <a:p>
            <a:pPr lvl="0"/>
            <a:r>
              <a:rPr lang="en-US" noProof="0"/>
              <a:t>Click to edit Master text styles</a:t>
            </a:r>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800"/>
            <a:ext cx="9692420" cy="781056"/>
          </a:xfrm>
        </p:spPr>
        <p:txBody>
          <a:bodyPr vert="horz" lIns="0" tIns="0" rIns="0" bIns="0" rtlCol="0" anchor="t" anchorCtr="0">
            <a:noAutofit/>
          </a:bodyPr>
          <a:lstStyle>
            <a:lvl1pPr>
              <a:defRPr lang="en-GB" sz="2000" b="1" dirty="0"/>
            </a:lvl1pPr>
          </a:lstStyle>
          <a:p>
            <a:pPr lvl="0"/>
            <a:r>
              <a:rPr lang="en-US" noProof="0"/>
              <a:t>Click to edit Master text styles</a:t>
            </a:r>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December 16, 2019</a:t>
            </a:fld>
            <a:endParaRPr lang="en-US" noProof="0" dirty="0"/>
          </a:p>
        </p:txBody>
      </p:sp>
    </p:spTree>
    <p:extLst>
      <p:ext uri="{BB962C8B-B14F-4D97-AF65-F5344CB8AC3E}">
        <p14:creationId xmlns:p14="http://schemas.microsoft.com/office/powerpoint/2010/main" val="406286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318"/>
            <a:ext cx="9692420" cy="781056"/>
          </a:xfrm>
        </p:spPr>
        <p:txBody>
          <a:bodyPr/>
          <a:lstStyle>
            <a:lvl1pPr>
              <a:defRPr sz="2000" b="1"/>
            </a:lvl1pPr>
          </a:lstStyle>
          <a:p>
            <a:pPr lvl="0"/>
            <a:r>
              <a:rPr lang="en-US" noProof="0"/>
              <a:t>Click to edit Master text styles</a:t>
            </a:r>
          </a:p>
        </p:txBody>
      </p:sp>
      <p:sp>
        <p:nvSpPr>
          <p:cNvPr id="11"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December 16, 2019</a:t>
            </a:fld>
            <a:endParaRPr lang="en-US" noProof="0" dirty="0"/>
          </a:p>
        </p:txBody>
      </p:sp>
    </p:spTree>
    <p:extLst>
      <p:ext uri="{BB962C8B-B14F-4D97-AF65-F5344CB8AC3E}">
        <p14:creationId xmlns:p14="http://schemas.microsoft.com/office/powerpoint/2010/main" val="297486241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p:cNvSpPr>
            <a:spLocks noGrp="1"/>
          </p:cNvSpPr>
          <p:nvPr>
            <p:ph type="body" sz="quarter" idx="13" hasCustomPrompt="1"/>
          </p:nvPr>
        </p:nvSpPr>
        <p:spPr>
          <a:xfrm>
            <a:off x="1298636" y="1348153"/>
            <a:ext cx="1123494" cy="878865"/>
          </a:xfrm>
          <a:noFill/>
        </p:spPr>
        <p:txBody>
          <a:bodyPr wrap="square" lIns="0" tIns="0" rIns="0" bIns="0" rtlCol="0">
            <a:noAutofit/>
          </a:bodyPr>
          <a:lstStyle>
            <a:lvl1pPr>
              <a:defRPr lang="en-GB" sz="16600" b="1" dirty="0">
                <a:solidFill>
                  <a:schemeClr val="accent2"/>
                </a:solidFill>
              </a:defRPr>
            </a:lvl1pPr>
          </a:lstStyle>
          <a:p>
            <a:pPr lvl="0"/>
            <a:r>
              <a:rPr lang="en-US" noProof="0" dirty="0"/>
              <a:t>“</a:t>
            </a:r>
          </a:p>
        </p:txBody>
      </p:sp>
      <p:sp>
        <p:nvSpPr>
          <p:cNvPr id="3" name="Content Placeholder 2"/>
          <p:cNvSpPr>
            <a:spLocks noGrp="1"/>
          </p:cNvSpPr>
          <p:nvPr>
            <p:ph idx="1" hasCustomPrompt="1"/>
          </p:nvPr>
        </p:nvSpPr>
        <p:spPr>
          <a:xfrm>
            <a:off x="1409809" y="2486746"/>
            <a:ext cx="7979998" cy="3857700"/>
          </a:xfrm>
        </p:spPr>
        <p:txBody>
          <a:bodyPr/>
          <a:lstStyle>
            <a:lvl1pPr>
              <a:defRPr sz="3600" b="1">
                <a:solidFill>
                  <a:schemeClr val="accent2"/>
                </a:solidFill>
              </a:defRPr>
            </a:lvl1pPr>
            <a:lvl2pPr marL="0" indent="0">
              <a:spcBef>
                <a:spcPts val="1800"/>
              </a:spcBef>
              <a:buNone/>
              <a:defRPr sz="1600" b="0"/>
            </a:lvl2pPr>
          </a:lstStyle>
          <a:p>
            <a:pPr lvl="0"/>
            <a:r>
              <a:rPr lang="en-US" noProof="0" dirty="0"/>
              <a:t>Click to edit Master text styles”</a:t>
            </a:r>
          </a:p>
          <a:p>
            <a:pPr lvl="1"/>
            <a:r>
              <a:rPr lang="en-US" noProof="0" dirty="0"/>
              <a:t>Second level</a:t>
            </a:r>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December 16, 2019</a:t>
            </a:fld>
            <a:endParaRPr lang="en-US" noProof="0" dirty="0"/>
          </a:p>
        </p:txBody>
      </p:sp>
    </p:spTree>
    <p:extLst>
      <p:ext uri="{BB962C8B-B14F-4D97-AF65-F5344CB8AC3E}">
        <p14:creationId xmlns:p14="http://schemas.microsoft.com/office/powerpoint/2010/main" val="3494877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3" name="Content Placeholder 2"/>
          <p:cNvSpPr>
            <a:spLocks noGrp="1"/>
          </p:cNvSpPr>
          <p:nvPr>
            <p:ph idx="1"/>
          </p:nvPr>
        </p:nvSpPr>
        <p:spPr>
          <a:xfrm>
            <a:off x="623887" y="1792800"/>
            <a:ext cx="5364163" cy="45635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9" name="Text Placeholder 8"/>
          <p:cNvSpPr>
            <a:spLocks noGrp="1"/>
          </p:cNvSpPr>
          <p:nvPr>
            <p:ph type="body" sz="quarter" idx="13"/>
          </p:nvPr>
        </p:nvSpPr>
        <p:spPr>
          <a:xfrm>
            <a:off x="623888" y="928800"/>
            <a:ext cx="9692420" cy="781056"/>
          </a:xfrm>
        </p:spPr>
        <p:txBody>
          <a:bodyPr/>
          <a:lstStyle>
            <a:lvl1pPr>
              <a:defRPr sz="2000" b="1"/>
            </a:lvl1pPr>
          </a:lstStyle>
          <a:p>
            <a:pPr lvl="0"/>
            <a:r>
              <a:rPr lang="en-US" noProof="0"/>
              <a:t>Click to edit Master text styles</a:t>
            </a:r>
          </a:p>
        </p:txBody>
      </p:sp>
      <p:sp>
        <p:nvSpPr>
          <p:cNvPr id="10" name="Content Placeholder 9"/>
          <p:cNvSpPr>
            <a:spLocks noGrp="1"/>
          </p:cNvSpPr>
          <p:nvPr>
            <p:ph sz="quarter" idx="14"/>
          </p:nvPr>
        </p:nvSpPr>
        <p:spPr>
          <a:xfrm>
            <a:off x="6203950" y="1792800"/>
            <a:ext cx="5364163" cy="45889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December 16, 2019</a:t>
            </a:fld>
            <a:endParaRPr lang="en-US" noProof="0" dirty="0"/>
          </a:p>
        </p:txBody>
      </p:sp>
    </p:spTree>
    <p:extLst>
      <p:ext uri="{BB962C8B-B14F-4D97-AF65-F5344CB8AC3E}">
        <p14:creationId xmlns:p14="http://schemas.microsoft.com/office/powerpoint/2010/main" val="3512696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Divider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23888" y="1807200"/>
            <a:ext cx="7529512" cy="1512000"/>
          </a:xfrm>
        </p:spPr>
        <p:txBody>
          <a:bodyPr anchor="b"/>
          <a:lstStyle>
            <a:lvl1pPr>
              <a:defRPr sz="4000">
                <a:solidFill>
                  <a:schemeClr val="tx2"/>
                </a:solidFill>
              </a:defRPr>
            </a:lvl1pPr>
          </a:lstStyle>
          <a:p>
            <a:r>
              <a:rPr lang="en-US" noProof="0"/>
              <a:t>Click to edit Master title style</a:t>
            </a:r>
            <a:endParaRPr lang="en-US" noProof="0" dirty="0"/>
          </a:p>
        </p:txBody>
      </p:sp>
      <p:sp>
        <p:nvSpPr>
          <p:cNvPr id="3" name="Text Placeholder 2"/>
          <p:cNvSpPr>
            <a:spLocks noGrp="1"/>
          </p:cNvSpPr>
          <p:nvPr>
            <p:ph type="body" idx="1"/>
          </p:nvPr>
        </p:nvSpPr>
        <p:spPr>
          <a:xfrm>
            <a:off x="623888" y="3380400"/>
            <a:ext cx="7529512" cy="1500187"/>
          </a:xfrm>
        </p:spPr>
        <p:txBody>
          <a:bodyPr/>
          <a:lstStyle>
            <a:lvl1pPr marL="0" indent="0">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4095909-DC86-4C28-AD6E-431C997D4893}" type="slidenum">
              <a:rPr lang="en-US" noProof="0" smtClean="0"/>
              <a:pPr/>
              <a:t>‹#›</a:t>
            </a:fld>
            <a:endParaRPr lang="en-US" noProof="0" dirty="0"/>
          </a:p>
        </p:txBody>
      </p:sp>
      <p:sp>
        <p:nvSpPr>
          <p:cNvPr id="15" name="TextBox 14"/>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dirty="0">
                <a:solidFill>
                  <a:schemeClr val="tx2"/>
                </a:solidFill>
              </a:rPr>
              <a:t>© Finastra  </a:t>
            </a:r>
            <a:r>
              <a:rPr lang="en-US" sz="800" b="0" baseline="0" noProof="0" dirty="0">
                <a:solidFill>
                  <a:schemeClr val="tx2"/>
                </a:solidFill>
              </a:rPr>
              <a:t>|</a:t>
            </a:r>
            <a:endParaRPr lang="en-US" sz="800" b="1" noProof="0" dirty="0">
              <a:solidFill>
                <a:schemeClr val="tx2"/>
              </a:solidFill>
            </a:endParaRPr>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December 16, 2019</a:t>
            </a:fld>
            <a:endParaRPr lang="en-US" noProof="0" dirty="0"/>
          </a:p>
        </p:txBody>
      </p:sp>
    </p:spTree>
    <p:extLst>
      <p:ext uri="{BB962C8B-B14F-4D97-AF65-F5344CB8AC3E}">
        <p14:creationId xmlns:p14="http://schemas.microsoft.com/office/powerpoint/2010/main" val="322311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noProof="0"/>
              <a:t>Click to edit Master title style</a:t>
            </a:r>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December 16, 2019</a:t>
            </a:fld>
            <a:endParaRPr lang="en-US" noProof="0" dirty="0"/>
          </a:p>
        </p:txBody>
      </p:sp>
    </p:spTree>
    <p:extLst>
      <p:ext uri="{BB962C8B-B14F-4D97-AF65-F5344CB8AC3E}">
        <p14:creationId xmlns:p14="http://schemas.microsoft.com/office/powerpoint/2010/main" val="3188223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04095909-DC86-4C28-AD6E-431C997D4893}" type="slidenum">
              <a:rPr lang="en-US" noProof="0" smtClean="0"/>
              <a:t>‹#›</a:t>
            </a:fld>
            <a:endParaRPr lang="en-US" noProof="0" dirty="0"/>
          </a:p>
        </p:txBody>
      </p:sp>
      <p:sp>
        <p:nvSpPr>
          <p:cNvPr id="7"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December 16, 2019</a:t>
            </a:fld>
            <a:endParaRPr lang="en-US" noProof="0" dirty="0"/>
          </a:p>
        </p:txBody>
      </p:sp>
    </p:spTree>
    <p:extLst>
      <p:ext uri="{BB962C8B-B14F-4D97-AF65-F5344CB8AC3E}">
        <p14:creationId xmlns:p14="http://schemas.microsoft.com/office/powerpoint/2010/main" val="134965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600441" y="1807200"/>
            <a:ext cx="4252913" cy="1512000"/>
          </a:xfrm>
        </p:spPr>
        <p:txBody>
          <a:bodyPr anchor="b" anchorCtr="0"/>
          <a:lstStyle>
            <a:lvl1pPr algn="l">
              <a:defRPr sz="5400" cap="none" baseline="0"/>
            </a:lvl1pPr>
          </a:lstStyle>
          <a:p>
            <a:r>
              <a:rPr lang="en-US" noProof="0" dirty="0"/>
              <a:t>Thank you</a:t>
            </a:r>
          </a:p>
        </p:txBody>
      </p:sp>
      <p:sp>
        <p:nvSpPr>
          <p:cNvPr id="3" name="Subtitle 2"/>
          <p:cNvSpPr>
            <a:spLocks noGrp="1"/>
          </p:cNvSpPr>
          <p:nvPr>
            <p:ph type="subTitle" idx="1"/>
          </p:nvPr>
        </p:nvSpPr>
        <p:spPr>
          <a:xfrm>
            <a:off x="623887" y="3541519"/>
            <a:ext cx="4252913" cy="706993"/>
          </a:xfrm>
        </p:spPr>
        <p:txBody>
          <a:bodyPr/>
          <a:lstStyle>
            <a:lvl1pPr marL="0" indent="0" algn="l">
              <a:spcBef>
                <a:spcPts val="0"/>
              </a:spcBef>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7" name="Text Placeholder 6"/>
          <p:cNvSpPr>
            <a:spLocks noGrp="1"/>
          </p:cNvSpPr>
          <p:nvPr>
            <p:ph type="body" sz="quarter" idx="11"/>
          </p:nvPr>
        </p:nvSpPr>
        <p:spPr>
          <a:xfrm>
            <a:off x="623888" y="4248512"/>
            <a:ext cx="4252912" cy="351480"/>
          </a:xfrm>
        </p:spPr>
        <p:txBody>
          <a:bodyPr/>
          <a:lstStyle>
            <a:lvl1pPr>
              <a:defRPr>
                <a:solidFill>
                  <a:schemeClr val="accent1"/>
                </a:solidFill>
              </a:defRPr>
            </a:lvl1pPr>
          </a:lstStyle>
          <a:p>
            <a:pPr lvl="0"/>
            <a:r>
              <a:rPr lang="en-US" noProof="0"/>
              <a:t>Click to edit Master text styles</a:t>
            </a:r>
          </a:p>
        </p:txBody>
      </p:sp>
      <p:grpSp>
        <p:nvGrpSpPr>
          <p:cNvPr id="20" name="Group 19"/>
          <p:cNvGrpSpPr/>
          <p:nvPr userDrawn="1"/>
        </p:nvGrpSpPr>
        <p:grpSpPr>
          <a:xfrm>
            <a:off x="623888" y="4955505"/>
            <a:ext cx="2781390" cy="1426245"/>
            <a:chOff x="623888" y="4955505"/>
            <a:chExt cx="2781390" cy="1426245"/>
          </a:xfrm>
        </p:grpSpPr>
        <p:sp>
          <p:nvSpPr>
            <p:cNvPr id="5" name="TextBox 4"/>
            <p:cNvSpPr txBox="1"/>
            <p:nvPr userDrawn="1"/>
          </p:nvSpPr>
          <p:spPr>
            <a:xfrm>
              <a:off x="978056" y="4973216"/>
              <a:ext cx="2427222" cy="1408534"/>
            </a:xfrm>
            <a:prstGeom prst="rect">
              <a:avLst/>
            </a:prstGeom>
            <a:noFill/>
          </p:spPr>
          <p:txBody>
            <a:bodyPr wrap="square" lIns="0" tIns="0" rIns="0" bIns="0" rtlCol="0">
              <a:noAutofit/>
            </a:bodyPr>
            <a:lstStyle/>
            <a:p>
              <a:pPr>
                <a:spcBef>
                  <a:spcPts val="1500"/>
                </a:spcBef>
              </a:pPr>
              <a:r>
                <a:rPr lang="en-US" sz="1400" noProof="0" dirty="0">
                  <a:solidFill>
                    <a:schemeClr val="tx2"/>
                  </a:solidFill>
                </a:rPr>
                <a:t>@FinastraFS</a:t>
              </a:r>
            </a:p>
            <a:p>
              <a:pPr>
                <a:spcBef>
                  <a:spcPts val="1500"/>
                </a:spcBef>
              </a:pPr>
              <a:r>
                <a:rPr lang="en-US" sz="1400" noProof="0" dirty="0">
                  <a:solidFill>
                    <a:schemeClr val="tx2"/>
                  </a:solidFill>
                </a:rPr>
                <a:t>Finastra</a:t>
              </a:r>
              <a:r>
                <a:rPr lang="en-US" sz="1400" baseline="0" noProof="0" dirty="0">
                  <a:solidFill>
                    <a:schemeClr val="tx2"/>
                  </a:solidFill>
                </a:rPr>
                <a:t> LinkedIn</a:t>
              </a:r>
            </a:p>
            <a:p>
              <a:pPr>
                <a:spcBef>
                  <a:spcPts val="1500"/>
                </a:spcBef>
              </a:pPr>
              <a:r>
                <a:rPr lang="en-US" sz="1400" baseline="0" noProof="0" dirty="0">
                  <a:solidFill>
                    <a:schemeClr val="tx2"/>
                  </a:solidFill>
                </a:rPr>
                <a:t>Finastra YouTube</a:t>
              </a:r>
              <a:endParaRPr lang="en-US" sz="1400" noProof="0" dirty="0">
                <a:solidFill>
                  <a:schemeClr val="tx2"/>
                </a:solidFill>
              </a:endParaRPr>
            </a:p>
          </p:txBody>
        </p:sp>
        <p:grpSp>
          <p:nvGrpSpPr>
            <p:cNvPr id="18" name="Group 17"/>
            <p:cNvGrpSpPr/>
            <p:nvPr userDrawn="1"/>
          </p:nvGrpSpPr>
          <p:grpSpPr>
            <a:xfrm>
              <a:off x="623888" y="4955505"/>
              <a:ext cx="289249" cy="289249"/>
              <a:chOff x="623888" y="4955505"/>
              <a:chExt cx="289249" cy="289249"/>
            </a:xfrm>
          </p:grpSpPr>
          <p:sp>
            <p:nvSpPr>
              <p:cNvPr id="8" name="Oval 7"/>
              <p:cNvSpPr/>
              <p:nvPr userDrawn="1"/>
            </p:nvSpPr>
            <p:spPr>
              <a:xfrm>
                <a:off x="623888" y="4955505"/>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9" name="Picture 8"/>
              <p:cNvPicPr>
                <a:picLocks noChangeAspect="1"/>
              </p:cNvPicPr>
              <p:nvPr userDrawn="1"/>
            </p:nvPicPr>
            <p:blipFill>
              <a:blip r:embed="rId3"/>
              <a:stretch>
                <a:fillRect/>
              </a:stretch>
            </p:blipFill>
            <p:spPr>
              <a:xfrm>
                <a:off x="658864" y="5021597"/>
                <a:ext cx="224057" cy="157063"/>
              </a:xfrm>
              <a:prstGeom prst="rect">
                <a:avLst/>
              </a:prstGeom>
            </p:spPr>
          </p:pic>
        </p:grpSp>
        <p:grpSp>
          <p:nvGrpSpPr>
            <p:cNvPr id="19" name="Group 18"/>
            <p:cNvGrpSpPr/>
            <p:nvPr userDrawn="1"/>
          </p:nvGrpSpPr>
          <p:grpSpPr>
            <a:xfrm>
              <a:off x="623888" y="5352082"/>
              <a:ext cx="289249" cy="289249"/>
              <a:chOff x="623888" y="5352082"/>
              <a:chExt cx="289249" cy="289249"/>
            </a:xfrm>
          </p:grpSpPr>
          <p:sp>
            <p:nvSpPr>
              <p:cNvPr id="11" name="Oval 10"/>
              <p:cNvSpPr/>
              <p:nvPr userDrawn="1"/>
            </p:nvSpPr>
            <p:spPr>
              <a:xfrm>
                <a:off x="623888" y="535208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0" name="Picture 9"/>
              <p:cNvPicPr>
                <a:picLocks noChangeAspect="1"/>
              </p:cNvPicPr>
              <p:nvPr userDrawn="1"/>
            </p:nvPicPr>
            <p:blipFill>
              <a:blip r:embed="rId4"/>
              <a:stretch>
                <a:fillRect/>
              </a:stretch>
            </p:blipFill>
            <p:spPr>
              <a:xfrm>
                <a:off x="694964" y="5405276"/>
                <a:ext cx="155034" cy="155034"/>
              </a:xfrm>
              <a:prstGeom prst="rect">
                <a:avLst/>
              </a:prstGeom>
            </p:spPr>
          </p:pic>
        </p:grpSp>
        <p:grpSp>
          <p:nvGrpSpPr>
            <p:cNvPr id="17" name="Group 16"/>
            <p:cNvGrpSpPr/>
            <p:nvPr userDrawn="1"/>
          </p:nvGrpSpPr>
          <p:grpSpPr>
            <a:xfrm>
              <a:off x="623888" y="5752692"/>
              <a:ext cx="289249" cy="289249"/>
              <a:chOff x="623888" y="5752692"/>
              <a:chExt cx="289249" cy="289249"/>
            </a:xfrm>
          </p:grpSpPr>
          <p:sp>
            <p:nvSpPr>
              <p:cNvPr id="15" name="Oval 14"/>
              <p:cNvSpPr/>
              <p:nvPr userDrawn="1"/>
            </p:nvSpPr>
            <p:spPr>
              <a:xfrm>
                <a:off x="623888" y="5752692"/>
                <a:ext cx="289249" cy="28924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85500" y="5793581"/>
                <a:ext cx="167706" cy="194467"/>
              </a:xfrm>
              <a:prstGeom prst="rect">
                <a:avLst/>
              </a:prstGeom>
            </p:spPr>
          </p:pic>
        </p:grpSp>
      </p:grpSp>
    </p:spTree>
    <p:extLst>
      <p:ext uri="{BB962C8B-B14F-4D97-AF65-F5344CB8AC3E}">
        <p14:creationId xmlns:p14="http://schemas.microsoft.com/office/powerpoint/2010/main" val="1539685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888" y="175846"/>
            <a:ext cx="9692420" cy="668216"/>
          </a:xfrm>
          <a:prstGeom prst="rect">
            <a:avLst/>
          </a:prstGeom>
        </p:spPr>
        <p:txBody>
          <a:bodyPr vert="horz" lIns="0" tIns="0" rIns="0" bIns="0" rtlCol="0" anchor="b"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23887" y="1793631"/>
            <a:ext cx="9692421" cy="4562720"/>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p:cNvSpPr>
            <a:spLocks noGrp="1"/>
          </p:cNvSpPr>
          <p:nvPr>
            <p:ph type="ftr" sz="quarter" idx="3"/>
          </p:nvPr>
        </p:nvSpPr>
        <p:spPr>
          <a:xfrm>
            <a:off x="4038600" y="6393421"/>
            <a:ext cx="4114800" cy="365125"/>
          </a:xfrm>
          <a:prstGeom prst="rect">
            <a:avLst/>
          </a:prstGeom>
        </p:spPr>
        <p:txBody>
          <a:bodyPr vert="horz" lIns="0" tIns="0" rIns="0" bIns="0" rtlCol="0" anchor="ctr" anchorCtr="0"/>
          <a:lstStyle>
            <a:lvl1pPr algn="ctr">
              <a:defRPr sz="800">
                <a:solidFill>
                  <a:schemeClr val="tx2"/>
                </a:solidFill>
              </a:defRPr>
            </a:lvl1pPr>
          </a:lstStyle>
          <a:p>
            <a:endParaRPr lang="en-US" noProof="0" dirty="0"/>
          </a:p>
        </p:txBody>
      </p:sp>
      <p:sp>
        <p:nvSpPr>
          <p:cNvPr id="6" name="Slide Number Placeholder 5"/>
          <p:cNvSpPr>
            <a:spLocks noGrp="1"/>
          </p:cNvSpPr>
          <p:nvPr>
            <p:ph type="sldNum" sz="quarter" idx="4"/>
          </p:nvPr>
        </p:nvSpPr>
        <p:spPr>
          <a:xfrm>
            <a:off x="11070431" y="6393421"/>
            <a:ext cx="497682" cy="365125"/>
          </a:xfrm>
          <a:prstGeom prst="rect">
            <a:avLst/>
          </a:prstGeom>
        </p:spPr>
        <p:txBody>
          <a:bodyPr vert="horz" lIns="0" tIns="0" rIns="0" bIns="0" rtlCol="0" anchor="ctr" anchorCtr="0"/>
          <a:lstStyle>
            <a:lvl1pPr algn="r">
              <a:defRPr sz="800">
                <a:solidFill>
                  <a:schemeClr val="tx2"/>
                </a:solidFill>
              </a:defRPr>
            </a:lvl1pPr>
          </a:lstStyle>
          <a:p>
            <a:fld id="{04095909-DC86-4C28-AD6E-431C997D4893}" type="slidenum">
              <a:rPr lang="en-US" noProof="0" smtClean="0"/>
              <a:pPr/>
              <a:t>‹#›</a:t>
            </a:fld>
            <a:endParaRPr lang="en-US" noProof="0" dirty="0"/>
          </a:p>
        </p:txBody>
      </p:sp>
      <p:sp>
        <p:nvSpPr>
          <p:cNvPr id="10"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noProof="0" smtClean="0"/>
              <a:t>December 16, 2019</a:t>
            </a:fld>
            <a:endParaRPr lang="en-US" noProof="0" dirty="0"/>
          </a:p>
        </p:txBody>
      </p:sp>
      <p:sp>
        <p:nvSpPr>
          <p:cNvPr id="12" name="TextBox 11"/>
          <p:cNvSpPr txBox="1"/>
          <p:nvPr userDrawn="1"/>
        </p:nvSpPr>
        <p:spPr>
          <a:xfrm>
            <a:off x="623887" y="6393421"/>
            <a:ext cx="919163" cy="365125"/>
          </a:xfrm>
          <a:prstGeom prst="rect">
            <a:avLst/>
          </a:prstGeom>
          <a:noFill/>
        </p:spPr>
        <p:txBody>
          <a:bodyPr wrap="square" lIns="0" tIns="0" rIns="0" bIns="0" rtlCol="0" anchor="ctr" anchorCtr="0">
            <a:noAutofit/>
          </a:bodyPr>
          <a:lstStyle/>
          <a:p>
            <a:pPr marL="0" marR="0" indent="0" algn="l" defTabSz="914400" rtl="0" eaLnBrk="1" fontAlgn="auto" latinLnBrk="0" hangingPunct="1">
              <a:lnSpc>
                <a:spcPct val="100000"/>
              </a:lnSpc>
              <a:spcBef>
                <a:spcPts val="0"/>
              </a:spcBef>
              <a:spcAft>
                <a:spcPts val="0"/>
              </a:spcAft>
              <a:buClrTx/>
              <a:buSzTx/>
              <a:buFontTx/>
              <a:buNone/>
              <a:tabLst>
                <a:tab pos="627063" algn="l"/>
              </a:tabLst>
              <a:defRPr/>
            </a:pPr>
            <a:r>
              <a:rPr lang="en-US" sz="800" b="1" noProof="0" dirty="0">
                <a:solidFill>
                  <a:schemeClr val="tx2"/>
                </a:solidFill>
              </a:rPr>
              <a:t>© Finastra  </a:t>
            </a:r>
            <a:r>
              <a:rPr lang="en-US" sz="800" b="0" baseline="0" noProof="0" dirty="0">
                <a:solidFill>
                  <a:schemeClr val="tx2"/>
                </a:solidFill>
              </a:rPr>
              <a:t>|</a:t>
            </a:r>
            <a:endParaRPr lang="en-US" sz="800" b="1" noProof="0" dirty="0">
              <a:solidFill>
                <a:schemeClr val="tx2"/>
              </a:solidFill>
            </a:endParaRPr>
          </a:p>
        </p:txBody>
      </p:sp>
    </p:spTree>
    <p:extLst>
      <p:ext uri="{BB962C8B-B14F-4D97-AF65-F5344CB8AC3E}">
        <p14:creationId xmlns:p14="http://schemas.microsoft.com/office/powerpoint/2010/main" val="166582118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61" r:id="rId5"/>
    <p:sldLayoutId id="2147483651" r:id="rId6"/>
    <p:sldLayoutId id="2147483654" r:id="rId7"/>
    <p:sldLayoutId id="2147483655" r:id="rId8"/>
    <p:sldLayoutId id="2147483665" r:id="rId9"/>
  </p:sldLayoutIdLst>
  <p:hf hdr="0" ftr="0"/>
  <p:txStyles>
    <p:titleStyle>
      <a:lvl1pPr algn="l" defTabSz="914400" rtl="0" eaLnBrk="1" latinLnBrk="0" hangingPunct="1">
        <a:lnSpc>
          <a:spcPct val="80000"/>
        </a:lnSpc>
        <a:spcBef>
          <a:spcPct val="0"/>
        </a:spcBef>
        <a:buNone/>
        <a:defRPr sz="2400" b="1" kern="1200" cap="all" baseline="0">
          <a:solidFill>
            <a:schemeClr val="tx2"/>
          </a:solidFill>
          <a:latin typeface="+mj-lt"/>
          <a:ea typeface="+mj-ea"/>
          <a:cs typeface="+mj-cs"/>
        </a:defRPr>
      </a:lvl1pPr>
    </p:titleStyle>
    <p:bodyStyle>
      <a:lvl1pPr marL="0" indent="0" algn="l" defTabSz="914400" rtl="0" eaLnBrk="1" latinLnBrk="0" hangingPunct="1">
        <a:lnSpc>
          <a:spcPct val="90000"/>
        </a:lnSpc>
        <a:spcBef>
          <a:spcPts val="1200"/>
        </a:spcBef>
        <a:buFont typeface="Arial" panose="020B0604020202020204" pitchFamily="34" charset="0"/>
        <a:buNone/>
        <a:defRPr sz="1800" kern="1200">
          <a:solidFill>
            <a:schemeClr val="tx2"/>
          </a:solidFill>
          <a:latin typeface="+mn-lt"/>
          <a:ea typeface="+mn-ea"/>
          <a:cs typeface="+mn-cs"/>
        </a:defRPr>
      </a:lvl1pPr>
      <a:lvl2pPr marL="165100" indent="-165100" algn="l" defTabSz="914400" rtl="0" eaLnBrk="1" latinLnBrk="0" hangingPunct="1">
        <a:lnSpc>
          <a:spcPct val="90000"/>
        </a:lnSpc>
        <a:spcBef>
          <a:spcPts val="600"/>
        </a:spcBef>
        <a:buClr>
          <a:schemeClr val="tx2"/>
        </a:buClr>
        <a:buFont typeface="Arial" panose="020B0604020202020204" pitchFamily="34" charset="0"/>
        <a:buChar char="•"/>
        <a:defRPr sz="1600" kern="1200">
          <a:solidFill>
            <a:schemeClr val="tx2"/>
          </a:solidFill>
          <a:latin typeface="+mn-lt"/>
          <a:ea typeface="+mn-ea"/>
          <a:cs typeface="+mn-cs"/>
        </a:defRPr>
      </a:lvl2pPr>
      <a:lvl3pPr marL="395288" indent="-15875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2"/>
          </a:solidFill>
          <a:latin typeface="+mn-lt"/>
          <a:ea typeface="+mn-ea"/>
          <a:cs typeface="+mn-cs"/>
        </a:defRPr>
      </a:lvl3pPr>
      <a:lvl4pPr marL="587375" indent="-144463"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4pPr>
      <a:lvl5pPr marL="766763" indent="-153988"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72" userDrawn="1">
          <p15:clr>
            <a:srgbClr val="F26B43"/>
          </p15:clr>
        </p15:guide>
        <p15:guide id="2" pos="393" userDrawn="1">
          <p15:clr>
            <a:srgbClr val="F26B43"/>
          </p15:clr>
        </p15:guide>
        <p15:guide id="3" pos="7287" userDrawn="1">
          <p15:clr>
            <a:srgbClr val="F26B43"/>
          </p15:clr>
        </p15:guide>
        <p15:guide id="4" orient="horz" pos="4020" userDrawn="1">
          <p15:clr>
            <a:srgbClr val="F26B43"/>
          </p15:clr>
        </p15:guide>
        <p15:guide id="5" orient="horz" pos="1139" userDrawn="1">
          <p15:clr>
            <a:srgbClr val="F26B43"/>
          </p15:clr>
        </p15:guide>
        <p15:guide id="6" orient="horz" pos="482" userDrawn="1">
          <p15:clr>
            <a:srgbClr val="F26B43"/>
          </p15:clr>
        </p15:guide>
        <p15:guide id="7" pos="390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www.sthda.com/english/rpkgs/factoextra/reference/fviz_hmfa.html" TargetMode="External"/><Relationship Id="rId3" Type="http://schemas.openxmlformats.org/officeDocument/2006/relationships/hyperlink" Target="http://www.sthda.com/english/rpkgs/factoextra" TargetMode="External"/><Relationship Id="rId7" Type="http://schemas.openxmlformats.org/officeDocument/2006/relationships/hyperlink" Target="http://www.sthda.com/english/rpkgs/factoextra/reference/fviz_mfa.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www.sthda.com/english/wiki/multiple-correspondence-analysis-essentials-interpretation-and-application-to-investigate-the-associations-between-categories-of-multiple-qualitative-variables-r-software-and-data-mining" TargetMode="External"/><Relationship Id="rId5" Type="http://schemas.openxmlformats.org/officeDocument/2006/relationships/hyperlink" Target="http://www.sthda.com/english/wiki/correspondence-analysis-in-r-the-ultimate-guide-for-the-analysis-the-visualization-and-the-interpretation-r-software-and-data-mining" TargetMode="External"/><Relationship Id="rId10" Type="http://schemas.openxmlformats.org/officeDocument/2006/relationships/image" Target="../media/image20.png"/><Relationship Id="rId4" Type="http://schemas.openxmlformats.org/officeDocument/2006/relationships/hyperlink" Target="http://www.sthda.com/english/wiki/factominer-and-factoextra-principal-component-analysis-visualization-r-software-and-data-mining" TargetMode="External"/><Relationship Id="rId9" Type="http://schemas.openxmlformats.org/officeDocument/2006/relationships/hyperlink" Target="http://www.sthda.com/english/rpkgs/factoextra/reference/fviz_famd.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factominer.free.fr/course/missing.html"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factominer.free.fr/Reporting/index.html" TargetMode="External"/><Relationship Id="rId4" Type="http://schemas.openxmlformats.org/officeDocument/2006/relationships/hyperlink" Target="http://factominer.free.fr/graphs/factoshiny.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factominer.free.fr/factomethods/principal-components-analysis.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factominer.free.fr/factomethods/multiple-correspondence-analysis.html" TargetMode="External"/><Relationship Id="rId4" Type="http://schemas.openxmlformats.org/officeDocument/2006/relationships/hyperlink" Target="http://factominer.free.fr/factomethods/correspondence-analysi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ntongeorgescu/risk-analysis-with-pca"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Principal Component Analysis</a:t>
            </a:r>
          </a:p>
        </p:txBody>
      </p:sp>
      <p:sp>
        <p:nvSpPr>
          <p:cNvPr id="5" name="Subtitle 4"/>
          <p:cNvSpPr>
            <a:spLocks noGrp="1"/>
          </p:cNvSpPr>
          <p:nvPr>
            <p:ph type="subTitle" idx="1"/>
          </p:nvPr>
        </p:nvSpPr>
        <p:spPr/>
        <p:txBody>
          <a:bodyPr/>
          <a:lstStyle/>
          <a:p>
            <a:r>
              <a:rPr lang="en-US" dirty="0"/>
              <a:t>A review of its theoretical foundation and a practical use case</a:t>
            </a:r>
          </a:p>
        </p:txBody>
      </p:sp>
      <p:sp>
        <p:nvSpPr>
          <p:cNvPr id="6" name="Text Placeholder 5"/>
          <p:cNvSpPr>
            <a:spLocks noGrp="1"/>
          </p:cNvSpPr>
          <p:nvPr>
            <p:ph type="body" sz="quarter" idx="10"/>
          </p:nvPr>
        </p:nvSpPr>
        <p:spPr/>
        <p:txBody>
          <a:bodyPr/>
          <a:lstStyle/>
          <a:p>
            <a:r>
              <a:rPr lang="en-US" dirty="0"/>
              <a:t>Anton Georgescu</a:t>
            </a:r>
          </a:p>
          <a:p>
            <a:r>
              <a:rPr lang="en-US" dirty="0"/>
              <a:t>Principal Product Architect, TEMS</a:t>
            </a:r>
          </a:p>
          <a:p>
            <a:pPr lvl="1"/>
            <a:r>
              <a:rPr lang="en-US" dirty="0"/>
              <a:t>December 2019</a:t>
            </a:r>
          </a:p>
        </p:txBody>
      </p:sp>
    </p:spTree>
    <p:extLst>
      <p:ext uri="{BB962C8B-B14F-4D97-AF65-F5344CB8AC3E}">
        <p14:creationId xmlns:p14="http://schemas.microsoft.com/office/powerpoint/2010/main" val="82992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Extraction: First Principal Component</a:t>
            </a:r>
          </a:p>
        </p:txBody>
      </p:sp>
      <p:sp>
        <p:nvSpPr>
          <p:cNvPr id="3" name="Content Placeholder 2"/>
          <p:cNvSpPr>
            <a:spLocks noGrp="1"/>
          </p:cNvSpPr>
          <p:nvPr>
            <p:ph idx="1"/>
          </p:nvPr>
        </p:nvSpPr>
        <p:spPr>
          <a:xfrm>
            <a:off x="623887" y="1055802"/>
            <a:ext cx="4623974" cy="5300549"/>
          </a:xfrm>
        </p:spPr>
        <p:txBody>
          <a:bodyPr/>
          <a:lstStyle/>
          <a:p>
            <a:r>
              <a:rPr lang="en-US" dirty="0"/>
              <a:t>After mean-centering and *</a:t>
            </a:r>
            <a:r>
              <a:rPr lang="en-US" i="1" dirty="0"/>
              <a:t>scaling to unit variance</a:t>
            </a:r>
            <a:r>
              <a:rPr lang="en-US" dirty="0"/>
              <a:t>, the data set is ready for computation of the first summary index, the first principal component (PC1). </a:t>
            </a:r>
          </a:p>
          <a:p>
            <a:r>
              <a:rPr lang="en-US" dirty="0"/>
              <a:t>This component is the line in the K-dimensional variable space that best approximates the data in the least squares sense. </a:t>
            </a:r>
          </a:p>
          <a:p>
            <a:r>
              <a:rPr lang="en-US" dirty="0"/>
              <a:t>This line goes through the average point. Each observation (yellow dot) may now be projected onto this line in order to get a coordinate value along the PC-line. </a:t>
            </a:r>
          </a:p>
          <a:p>
            <a:r>
              <a:rPr lang="en-US" dirty="0"/>
              <a:t>This new coordinate value is also known as the </a:t>
            </a:r>
            <a:r>
              <a:rPr lang="en-US" i="1" dirty="0"/>
              <a:t>score</a:t>
            </a:r>
            <a:r>
              <a:rPr lang="en-US" dirty="0"/>
              <a:t>.</a:t>
            </a:r>
          </a:p>
          <a:p>
            <a:r>
              <a:rPr lang="en-US" sz="1400" dirty="0"/>
              <a:t>* This function provides a data pretreatment approach called Autoscaling (also known as </a:t>
            </a:r>
            <a:r>
              <a:rPr lang="en-US" sz="1400" b="1" dirty="0"/>
              <a:t>unit variance scaling</a:t>
            </a:r>
            <a:r>
              <a:rPr lang="en-US" sz="1400" dirty="0"/>
              <a:t>). The data for each variable (metabolite) is mean centered and then divided by the standard deviation of the variable.</a:t>
            </a:r>
          </a:p>
        </p:txBody>
      </p:sp>
      <p:sp>
        <p:nvSpPr>
          <p:cNvPr id="6" name="Slide Number Placeholder 5"/>
          <p:cNvSpPr>
            <a:spLocks noGrp="1"/>
          </p:cNvSpPr>
          <p:nvPr>
            <p:ph type="sldNum" sz="quarter" idx="12"/>
          </p:nvPr>
        </p:nvSpPr>
        <p:spPr/>
        <p:txBody>
          <a:bodyPr/>
          <a:lstStyle/>
          <a:p>
            <a:fld id="{04095909-DC86-4C28-AD6E-431C997D4893}" type="slidenum">
              <a:rPr lang="en-US" smtClean="0"/>
              <a:pPr/>
              <a:t>10</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4" name="Picture 3">
            <a:extLst>
              <a:ext uri="{FF2B5EF4-FFF2-40B4-BE49-F238E27FC236}">
                <a16:creationId xmlns:a16="http://schemas.microsoft.com/office/drawing/2014/main" id="{B73074C6-5076-4BAD-960F-39697841FB25}"/>
              </a:ext>
            </a:extLst>
          </p:cNvPr>
          <p:cNvPicPr>
            <a:picLocks noChangeAspect="1"/>
          </p:cNvPicPr>
          <p:nvPr/>
        </p:nvPicPr>
        <p:blipFill>
          <a:blip r:embed="rId3"/>
          <a:stretch>
            <a:fillRect/>
          </a:stretch>
        </p:blipFill>
        <p:spPr>
          <a:xfrm>
            <a:off x="5460335" y="2282504"/>
            <a:ext cx="5739305" cy="3794185"/>
          </a:xfrm>
          <a:prstGeom prst="rect">
            <a:avLst/>
          </a:prstGeom>
        </p:spPr>
      </p:pic>
    </p:spTree>
    <p:extLst>
      <p:ext uri="{BB962C8B-B14F-4D97-AF65-F5344CB8AC3E}">
        <p14:creationId xmlns:p14="http://schemas.microsoft.com/office/powerpoint/2010/main" val="344261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Extraction: Second Principal Component</a:t>
            </a:r>
          </a:p>
        </p:txBody>
      </p:sp>
      <p:sp>
        <p:nvSpPr>
          <p:cNvPr id="3" name="Content Placeholder 2"/>
          <p:cNvSpPr>
            <a:spLocks noGrp="1"/>
          </p:cNvSpPr>
          <p:nvPr>
            <p:ph idx="1"/>
          </p:nvPr>
        </p:nvSpPr>
        <p:spPr>
          <a:xfrm>
            <a:off x="623887" y="1055802"/>
            <a:ext cx="4623974" cy="5300549"/>
          </a:xfrm>
        </p:spPr>
        <p:txBody>
          <a:bodyPr/>
          <a:lstStyle/>
          <a:p>
            <a:r>
              <a:rPr lang="en-US" dirty="0"/>
              <a:t>Usually, one summary index or principal component is insufficient to model the systematic variation of a data set. Thus, a second summary index – a second principal component (PC2) – is calculated. </a:t>
            </a:r>
          </a:p>
          <a:p>
            <a:r>
              <a:rPr lang="en-US" dirty="0"/>
              <a:t>The second PC is also represented by a line in the K-dimensional variable space, which is orthogonal to the first PC. </a:t>
            </a:r>
          </a:p>
          <a:p>
            <a:r>
              <a:rPr lang="en-US" dirty="0"/>
              <a:t>This line also passes through the average point, and improves the approximation of the X-data as much as possible.</a:t>
            </a:r>
          </a:p>
        </p:txBody>
      </p:sp>
      <p:sp>
        <p:nvSpPr>
          <p:cNvPr id="6" name="Slide Number Placeholder 5"/>
          <p:cNvSpPr>
            <a:spLocks noGrp="1"/>
          </p:cNvSpPr>
          <p:nvPr>
            <p:ph type="sldNum" sz="quarter" idx="12"/>
          </p:nvPr>
        </p:nvSpPr>
        <p:spPr/>
        <p:txBody>
          <a:bodyPr/>
          <a:lstStyle/>
          <a:p>
            <a:fld id="{04095909-DC86-4C28-AD6E-431C997D4893}" type="slidenum">
              <a:rPr lang="en-US" smtClean="0"/>
              <a:pPr/>
              <a:t>11</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5" name="Picture 4">
            <a:extLst>
              <a:ext uri="{FF2B5EF4-FFF2-40B4-BE49-F238E27FC236}">
                <a16:creationId xmlns:a16="http://schemas.microsoft.com/office/drawing/2014/main" id="{218FD76E-82F1-4553-AA66-F91A018A3907}"/>
              </a:ext>
            </a:extLst>
          </p:cNvPr>
          <p:cNvPicPr>
            <a:picLocks noChangeAspect="1"/>
          </p:cNvPicPr>
          <p:nvPr/>
        </p:nvPicPr>
        <p:blipFill>
          <a:blip r:embed="rId3"/>
          <a:stretch>
            <a:fillRect/>
          </a:stretch>
        </p:blipFill>
        <p:spPr>
          <a:xfrm>
            <a:off x="5557365" y="1789044"/>
            <a:ext cx="6010748" cy="4095750"/>
          </a:xfrm>
          <a:prstGeom prst="rect">
            <a:avLst/>
          </a:prstGeom>
        </p:spPr>
      </p:pic>
    </p:spTree>
    <p:extLst>
      <p:ext uri="{BB962C8B-B14F-4D97-AF65-F5344CB8AC3E}">
        <p14:creationId xmlns:p14="http://schemas.microsoft.com/office/powerpoint/2010/main" val="418689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principal components define a model plane</a:t>
            </a:r>
          </a:p>
        </p:txBody>
      </p:sp>
      <p:sp>
        <p:nvSpPr>
          <p:cNvPr id="3" name="Content Placeholder 2"/>
          <p:cNvSpPr>
            <a:spLocks noGrp="1"/>
          </p:cNvSpPr>
          <p:nvPr>
            <p:ph idx="1"/>
          </p:nvPr>
        </p:nvSpPr>
        <p:spPr>
          <a:xfrm>
            <a:off x="623887" y="1055802"/>
            <a:ext cx="4623974" cy="5300549"/>
          </a:xfrm>
        </p:spPr>
        <p:txBody>
          <a:bodyPr/>
          <a:lstStyle/>
          <a:p>
            <a:r>
              <a:rPr lang="en-US" dirty="0"/>
              <a:t>When two principal components have been derived, they together define a place, a window into the K-dimensional variable space. </a:t>
            </a:r>
          </a:p>
          <a:p>
            <a:r>
              <a:rPr lang="en-US" dirty="0"/>
              <a:t>By projecting all the observations onto the low-dimensional sub-space and plotting the results, it is possible to visualize the structure of the investigated data set. </a:t>
            </a:r>
          </a:p>
          <a:p>
            <a:r>
              <a:rPr lang="en-US" dirty="0"/>
              <a:t>The coordinate values of the observations on this plane are called scores, and hence the plotting of such a projected configuration is known as a score plot.</a:t>
            </a:r>
          </a:p>
        </p:txBody>
      </p:sp>
      <p:sp>
        <p:nvSpPr>
          <p:cNvPr id="6" name="Slide Number Placeholder 5"/>
          <p:cNvSpPr>
            <a:spLocks noGrp="1"/>
          </p:cNvSpPr>
          <p:nvPr>
            <p:ph type="sldNum" sz="quarter" idx="12"/>
          </p:nvPr>
        </p:nvSpPr>
        <p:spPr/>
        <p:txBody>
          <a:bodyPr/>
          <a:lstStyle/>
          <a:p>
            <a:fld id="{04095909-DC86-4C28-AD6E-431C997D4893}" type="slidenum">
              <a:rPr lang="en-US" smtClean="0"/>
              <a:pPr/>
              <a:t>12</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4" name="Picture 3">
            <a:extLst>
              <a:ext uri="{FF2B5EF4-FFF2-40B4-BE49-F238E27FC236}">
                <a16:creationId xmlns:a16="http://schemas.microsoft.com/office/drawing/2014/main" id="{DCB6AE46-5A7C-4FFD-8B3D-38E8E904F26C}"/>
              </a:ext>
            </a:extLst>
          </p:cNvPr>
          <p:cNvPicPr>
            <a:picLocks noChangeAspect="1"/>
          </p:cNvPicPr>
          <p:nvPr/>
        </p:nvPicPr>
        <p:blipFill>
          <a:blip r:embed="rId3"/>
          <a:stretch>
            <a:fillRect/>
          </a:stretch>
        </p:blipFill>
        <p:spPr>
          <a:xfrm>
            <a:off x="6096000" y="1665138"/>
            <a:ext cx="5458231" cy="4081876"/>
          </a:xfrm>
          <a:prstGeom prst="rect">
            <a:avLst/>
          </a:prstGeom>
        </p:spPr>
      </p:pic>
    </p:spTree>
    <p:extLst>
      <p:ext uri="{BB962C8B-B14F-4D97-AF65-F5344CB8AC3E}">
        <p14:creationId xmlns:p14="http://schemas.microsoft.com/office/powerpoint/2010/main" val="391127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Principal Components you need to Extract</a:t>
            </a:r>
          </a:p>
        </p:txBody>
      </p:sp>
      <p:sp>
        <p:nvSpPr>
          <p:cNvPr id="3" name="Content Placeholder 2"/>
          <p:cNvSpPr>
            <a:spLocks noGrp="1"/>
          </p:cNvSpPr>
          <p:nvPr>
            <p:ph idx="1"/>
          </p:nvPr>
        </p:nvSpPr>
        <p:spPr>
          <a:xfrm>
            <a:off x="623887" y="1055802"/>
            <a:ext cx="10567574" cy="5300549"/>
          </a:xfrm>
        </p:spPr>
        <p:txBody>
          <a:bodyPr/>
          <a:lstStyle/>
          <a:p>
            <a:r>
              <a:rPr lang="en-US" dirty="0"/>
              <a:t>There is no strict rule-based answer to how many principal components we need to extract.</a:t>
            </a:r>
          </a:p>
          <a:p>
            <a:r>
              <a:rPr lang="en-US" dirty="0"/>
              <a:t>In general, the data will tend to follow the 80/20 rule. Most of the variance (interesting part of data) will be explained by a very small number of principal components. You might be able to explain 95% of the variance in your dataset using only 10% of the original number of attributes. However, this is entirely dependent on the dataset. </a:t>
            </a:r>
          </a:p>
          <a:p>
            <a:r>
              <a:rPr lang="en-US" dirty="0"/>
              <a:t>Often, a good rule of thumb is to identify the principal components that explain 80% of the variance in the data. By projecting all the observations onto the low-dimensional sub-space and plotting the results, it is possible to visualize the structure of the investigated data set. </a:t>
            </a:r>
          </a:p>
          <a:p>
            <a:r>
              <a:rPr lang="en-US" dirty="0"/>
              <a:t>You cannot have more principal components than the number of attributes in the original dataset. </a:t>
            </a:r>
          </a:p>
        </p:txBody>
      </p:sp>
      <p:sp>
        <p:nvSpPr>
          <p:cNvPr id="6" name="Slide Number Placeholder 5"/>
          <p:cNvSpPr>
            <a:spLocks noGrp="1"/>
          </p:cNvSpPr>
          <p:nvPr>
            <p:ph type="sldNum" sz="quarter" idx="12"/>
          </p:nvPr>
        </p:nvSpPr>
        <p:spPr/>
        <p:txBody>
          <a:bodyPr/>
          <a:lstStyle/>
          <a:p>
            <a:fld id="{04095909-DC86-4C28-AD6E-431C997D4893}" type="slidenum">
              <a:rPr lang="en-US" smtClean="0"/>
              <a:pPr/>
              <a:t>13</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12507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Eigenvectors</a:t>
            </a:r>
          </a:p>
        </p:txBody>
      </p:sp>
      <p:sp>
        <p:nvSpPr>
          <p:cNvPr id="3" name="Content Placeholder 2"/>
          <p:cNvSpPr>
            <a:spLocks noGrp="1"/>
          </p:cNvSpPr>
          <p:nvPr>
            <p:ph idx="1"/>
          </p:nvPr>
        </p:nvSpPr>
        <p:spPr>
          <a:xfrm>
            <a:off x="623887" y="1055802"/>
            <a:ext cx="10567574" cy="5300549"/>
          </a:xfrm>
        </p:spPr>
        <p:txBody>
          <a:bodyPr/>
          <a:lstStyle/>
          <a:p>
            <a:r>
              <a:rPr lang="en-US" dirty="0"/>
              <a:t>Mathematically, the principal components are the eigenvectors of the covariance matrix of the original dataset. </a:t>
            </a:r>
          </a:p>
          <a:p>
            <a:r>
              <a:rPr lang="en-US" dirty="0"/>
              <a:t>Covariance tell you how much two random variables vary together. It’s similar to variance, but where variance tells you how a single variable varies, covariance tells you how two variables vary together.</a:t>
            </a:r>
          </a:p>
          <a:p>
            <a:r>
              <a:rPr lang="en-US" i="1" dirty="0"/>
              <a:t>Because the covariance matrix is symmetric, the eigenvectors are orthogonal. </a:t>
            </a:r>
          </a:p>
          <a:p>
            <a:r>
              <a:rPr lang="en-US" dirty="0"/>
              <a:t>The principal components (eigenvectors) correspond to the direction (in the original n-dimensional space) with the greatest variance in the data. </a:t>
            </a:r>
          </a:p>
        </p:txBody>
      </p:sp>
      <p:sp>
        <p:nvSpPr>
          <p:cNvPr id="6" name="Slide Number Placeholder 5"/>
          <p:cNvSpPr>
            <a:spLocks noGrp="1"/>
          </p:cNvSpPr>
          <p:nvPr>
            <p:ph type="sldNum" sz="quarter" idx="12"/>
          </p:nvPr>
        </p:nvSpPr>
        <p:spPr/>
        <p:txBody>
          <a:bodyPr/>
          <a:lstStyle/>
          <a:p>
            <a:fld id="{04095909-DC86-4C28-AD6E-431C997D4893}" type="slidenum">
              <a:rPr lang="en-US" smtClean="0"/>
              <a:pPr/>
              <a:t>14</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345799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 Eigenvalues</a:t>
            </a:r>
          </a:p>
        </p:txBody>
      </p:sp>
      <p:sp>
        <p:nvSpPr>
          <p:cNvPr id="3" name="Content Placeholder 2"/>
          <p:cNvSpPr>
            <a:spLocks noGrp="1"/>
          </p:cNvSpPr>
          <p:nvPr>
            <p:ph idx="1"/>
          </p:nvPr>
        </p:nvSpPr>
        <p:spPr>
          <a:xfrm>
            <a:off x="623887" y="1055802"/>
            <a:ext cx="10567574" cy="5300549"/>
          </a:xfrm>
        </p:spPr>
        <p:txBody>
          <a:bodyPr/>
          <a:lstStyle/>
          <a:p>
            <a:r>
              <a:rPr lang="en-US" dirty="0"/>
              <a:t>Each eigenvector has a corresponding eigenvalue. An eigenvalue is a scalar. Recall that an eigenvector corresponds to a direction. The corresponding eigenvalue is a number that indicates how much variance there is in the data along that eigenvector (or principal component). </a:t>
            </a:r>
          </a:p>
          <a:p>
            <a:r>
              <a:rPr lang="en-US" dirty="0"/>
              <a:t>In other words, a larger eigenvalue means that that principal component explains a large amount of the variance in the data. </a:t>
            </a:r>
          </a:p>
          <a:p>
            <a:r>
              <a:rPr lang="en-US" dirty="0"/>
              <a:t>A principal component with a very small eigenvalue does not do a good job of explaining the variance in the data. </a:t>
            </a:r>
          </a:p>
          <a:p>
            <a:r>
              <a:rPr lang="en-US" dirty="0"/>
              <a:t>In the extreme case, if a principal component had an eigenvalue of zero, then it would mean that it explained none of the variance in the data. </a:t>
            </a:r>
          </a:p>
          <a:p>
            <a:r>
              <a:rPr lang="en-US" dirty="0"/>
              <a:t>When PCA is used for dimensionality reduction, you will typically want to discard any principal components with zero or near-zero eigenvalues. </a:t>
            </a:r>
          </a:p>
        </p:txBody>
      </p:sp>
      <p:sp>
        <p:nvSpPr>
          <p:cNvPr id="6" name="Slide Number Placeholder 5"/>
          <p:cNvSpPr>
            <a:spLocks noGrp="1"/>
          </p:cNvSpPr>
          <p:nvPr>
            <p:ph type="sldNum" sz="quarter" idx="12"/>
          </p:nvPr>
        </p:nvSpPr>
        <p:spPr/>
        <p:txBody>
          <a:bodyPr/>
          <a:lstStyle/>
          <a:p>
            <a:fld id="{04095909-DC86-4C28-AD6E-431C997D4893}" type="slidenum">
              <a:rPr lang="en-US" smtClean="0"/>
              <a:pPr/>
              <a:t>15</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320366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PCA Use Case with R and </a:t>
            </a:r>
            <a:r>
              <a:rPr lang="en-US" dirty="0" err="1"/>
              <a:t>factoMineR</a:t>
            </a:r>
            <a:r>
              <a:rPr lang="en-US" dirty="0"/>
              <a:t> Package</a:t>
            </a:r>
          </a:p>
        </p:txBody>
      </p:sp>
      <p:sp>
        <p:nvSpPr>
          <p:cNvPr id="3" name="Content Placeholder 2"/>
          <p:cNvSpPr>
            <a:spLocks noGrp="1"/>
          </p:cNvSpPr>
          <p:nvPr>
            <p:ph idx="1"/>
          </p:nvPr>
        </p:nvSpPr>
        <p:spPr>
          <a:xfrm>
            <a:off x="623887" y="1055802"/>
            <a:ext cx="10567574" cy="5300549"/>
          </a:xfrm>
        </p:spPr>
        <p:txBody>
          <a:bodyPr/>
          <a:lstStyle/>
          <a:p>
            <a:r>
              <a:rPr lang="en-US" dirty="0"/>
              <a:t>The second part of this presentation will go through a practical case of PCA implementation</a:t>
            </a:r>
          </a:p>
          <a:p>
            <a:r>
              <a:rPr lang="en-US" dirty="0"/>
              <a:t>The subject of this use case is “Calculating the risk of student loan repayment delinquency with Principal Component Analysis” </a:t>
            </a:r>
          </a:p>
          <a:p>
            <a:r>
              <a:rPr lang="en-US" dirty="0"/>
              <a:t>The implementation is using two technologies:</a:t>
            </a:r>
          </a:p>
          <a:p>
            <a:pPr marL="285750" indent="-285750">
              <a:buFont typeface="Arial" panose="020B0604020202020204" pitchFamily="34" charset="0"/>
              <a:buChar char="•"/>
            </a:pPr>
            <a:r>
              <a:rPr lang="en-US" dirty="0"/>
              <a:t>.NET Framework’s WinForms for easy visualization of the PCA extraction procedure and its results</a:t>
            </a:r>
          </a:p>
          <a:p>
            <a:pPr marL="285750" indent="-285750">
              <a:buFont typeface="Arial" panose="020B0604020202020204" pitchFamily="34" charset="0"/>
              <a:buChar char="•"/>
            </a:pPr>
            <a:r>
              <a:rPr lang="en-US" dirty="0"/>
              <a:t>R language with a bunch of packages (most important </a:t>
            </a:r>
            <a:r>
              <a:rPr lang="en-US" dirty="0" err="1"/>
              <a:t>FactoMinerR</a:t>
            </a:r>
            <a:r>
              <a:rPr lang="en-US" dirty="0"/>
              <a:t> and </a:t>
            </a:r>
            <a:r>
              <a:rPr lang="en-US" dirty="0" err="1"/>
              <a:t>factoextra</a:t>
            </a:r>
            <a:r>
              <a:rPr lang="en-US" dirty="0"/>
              <a:t>) implementing the PCA methods</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16</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59033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a:t>
            </a:r>
            <a:r>
              <a:rPr lang="en-US" dirty="0" err="1"/>
              <a:t>Flavours</a:t>
            </a:r>
            <a:r>
              <a:rPr lang="en-US" dirty="0"/>
              <a:t> with </a:t>
            </a:r>
            <a:r>
              <a:rPr lang="en-US" dirty="0" err="1"/>
              <a:t>factoextra</a:t>
            </a:r>
            <a:endParaRPr lang="en-US" dirty="0"/>
          </a:p>
        </p:txBody>
      </p:sp>
      <p:sp>
        <p:nvSpPr>
          <p:cNvPr id="3" name="Content Placeholder 2"/>
          <p:cNvSpPr>
            <a:spLocks noGrp="1"/>
          </p:cNvSpPr>
          <p:nvPr>
            <p:ph idx="1"/>
          </p:nvPr>
        </p:nvSpPr>
        <p:spPr>
          <a:xfrm>
            <a:off x="623887" y="1055802"/>
            <a:ext cx="6174478" cy="5300549"/>
          </a:xfrm>
        </p:spPr>
        <p:txBody>
          <a:bodyPr/>
          <a:lstStyle/>
          <a:p>
            <a:r>
              <a:rPr lang="en-US" sz="1600" b="1" u="sng" dirty="0" err="1">
                <a:solidFill>
                  <a:schemeClr val="tx1"/>
                </a:solidFill>
                <a:hlinkClick r:id="rId3">
                  <a:extLst>
                    <a:ext uri="{A12FA001-AC4F-418D-AE19-62706E023703}">
                      <ahyp:hlinkClr xmlns:ahyp="http://schemas.microsoft.com/office/drawing/2018/hyperlinkcolor" val="tx"/>
                    </a:ext>
                  </a:extLst>
                </a:hlinkClick>
              </a:rPr>
              <a:t>factoextra</a:t>
            </a:r>
            <a:r>
              <a:rPr lang="en-US" sz="1600" dirty="0">
                <a:solidFill>
                  <a:schemeClr val="tx1"/>
                </a:solidFill>
              </a:rPr>
              <a:t> </a:t>
            </a:r>
            <a:r>
              <a:rPr lang="en-US" sz="1600" dirty="0"/>
              <a:t>is an R package making easy to </a:t>
            </a:r>
            <a:r>
              <a:rPr lang="en-US" sz="1600" i="1" dirty="0"/>
              <a:t>extract</a:t>
            </a:r>
            <a:r>
              <a:rPr lang="en-US" sz="1600" dirty="0"/>
              <a:t> and </a:t>
            </a:r>
            <a:r>
              <a:rPr lang="en-US" sz="1600" i="1" dirty="0"/>
              <a:t>visualize</a:t>
            </a:r>
            <a:r>
              <a:rPr lang="en-US" sz="1600" dirty="0"/>
              <a:t> the output of exploratory </a:t>
            </a:r>
            <a:r>
              <a:rPr lang="en-US" sz="1600" b="1" dirty="0"/>
              <a:t>multivariate data analyses</a:t>
            </a:r>
            <a:r>
              <a:rPr lang="en-US" sz="1600" dirty="0"/>
              <a:t>, including:</a:t>
            </a:r>
          </a:p>
          <a:p>
            <a:r>
              <a:rPr lang="en-US" sz="1600" dirty="0">
                <a:hlinkClick r:id="rId4"/>
              </a:rPr>
              <a:t>Principal Component Analysis (PCA)</a:t>
            </a:r>
            <a:r>
              <a:rPr lang="en-US" sz="1600" dirty="0"/>
              <a:t>, which is used to summarize the information contained in a continuous (</a:t>
            </a:r>
            <a:r>
              <a:rPr lang="en-US" sz="1600" dirty="0" err="1"/>
              <a:t>i.e</a:t>
            </a:r>
            <a:r>
              <a:rPr lang="en-US" sz="1600" dirty="0"/>
              <a:t>, quantitative) multivariate data by reducing the dimensionality of the data without loosing important information.</a:t>
            </a:r>
          </a:p>
          <a:p>
            <a:r>
              <a:rPr lang="en-US" sz="1600" dirty="0">
                <a:hlinkClick r:id="rId5"/>
              </a:rPr>
              <a:t>Correspondence Analysis (CA)</a:t>
            </a:r>
            <a:r>
              <a:rPr lang="en-US" sz="1600" dirty="0"/>
              <a:t>, which is an extension of the principal component analysis suited to </a:t>
            </a:r>
            <a:r>
              <a:rPr lang="en-US" sz="1600" dirty="0" err="1"/>
              <a:t>analyse</a:t>
            </a:r>
            <a:r>
              <a:rPr lang="en-US" sz="1600" dirty="0"/>
              <a:t> a large contingency table formed by two </a:t>
            </a:r>
            <a:r>
              <a:rPr lang="en-US" sz="1600" i="1" dirty="0"/>
              <a:t>qualitative variables</a:t>
            </a:r>
            <a:r>
              <a:rPr lang="en-US" sz="1600" dirty="0"/>
              <a:t> (or categorical data).</a:t>
            </a:r>
          </a:p>
          <a:p>
            <a:r>
              <a:rPr lang="en-US" sz="1600" dirty="0">
                <a:hlinkClick r:id="rId6"/>
              </a:rPr>
              <a:t>Multiple Correspondence Analysis (MCA)</a:t>
            </a:r>
            <a:r>
              <a:rPr lang="en-US" sz="1600" dirty="0"/>
              <a:t>, which is an adaptation of CA to a data table containing more than two categorical variables.</a:t>
            </a:r>
          </a:p>
          <a:p>
            <a:r>
              <a:rPr lang="en-US" sz="1600" dirty="0">
                <a:hlinkClick r:id="rId7"/>
              </a:rPr>
              <a:t>Multiple Factor Analysis (MFA)</a:t>
            </a:r>
            <a:r>
              <a:rPr lang="en-US" sz="1600" dirty="0"/>
              <a:t> dedicated to datasets where variables are organized into groups (qualitative and/or quantitative variables).</a:t>
            </a:r>
          </a:p>
          <a:p>
            <a:r>
              <a:rPr lang="en-US" sz="1600" dirty="0">
                <a:hlinkClick r:id="rId8"/>
              </a:rPr>
              <a:t>Hierarchical Multiple Factor Analysis (HMFA)</a:t>
            </a:r>
            <a:r>
              <a:rPr lang="en-US" sz="1600" dirty="0"/>
              <a:t>: An extension of MFA in a situation where the data are organized into a hierarchical structure.</a:t>
            </a:r>
          </a:p>
          <a:p>
            <a:r>
              <a:rPr lang="en-US" sz="1600" dirty="0">
                <a:hlinkClick r:id="rId9"/>
              </a:rPr>
              <a:t>Factor Analysis of Mixed Data (FAMD)</a:t>
            </a:r>
            <a:r>
              <a:rPr lang="en-US" sz="1600" dirty="0"/>
              <a:t>, a particular case of the MFA, dedicated to analyze a data set containing both </a:t>
            </a:r>
            <a:r>
              <a:rPr lang="en-US" dirty="0"/>
              <a:t>quantitative and qualitative variables.</a:t>
            </a:r>
          </a:p>
        </p:txBody>
      </p:sp>
      <p:sp>
        <p:nvSpPr>
          <p:cNvPr id="6" name="Slide Number Placeholder 5"/>
          <p:cNvSpPr>
            <a:spLocks noGrp="1"/>
          </p:cNvSpPr>
          <p:nvPr>
            <p:ph type="sldNum" sz="quarter" idx="12"/>
          </p:nvPr>
        </p:nvSpPr>
        <p:spPr/>
        <p:txBody>
          <a:bodyPr/>
          <a:lstStyle/>
          <a:p>
            <a:fld id="{04095909-DC86-4C28-AD6E-431C997D4893}" type="slidenum">
              <a:rPr lang="en-US" smtClean="0"/>
              <a:pPr/>
              <a:t>17</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7" name="Picture 6">
            <a:extLst>
              <a:ext uri="{FF2B5EF4-FFF2-40B4-BE49-F238E27FC236}">
                <a16:creationId xmlns:a16="http://schemas.microsoft.com/office/drawing/2014/main" id="{ABD9DE13-703A-4B70-B5F5-2EDD112F9A6E}"/>
              </a:ext>
            </a:extLst>
          </p:cNvPr>
          <p:cNvPicPr>
            <a:picLocks noChangeAspect="1"/>
          </p:cNvPicPr>
          <p:nvPr/>
        </p:nvPicPr>
        <p:blipFill>
          <a:blip r:embed="rId10"/>
          <a:stretch>
            <a:fillRect/>
          </a:stretch>
        </p:blipFill>
        <p:spPr>
          <a:xfrm>
            <a:off x="6612006" y="1055802"/>
            <a:ext cx="5448300" cy="5419725"/>
          </a:xfrm>
          <a:prstGeom prst="rect">
            <a:avLst/>
          </a:prstGeom>
        </p:spPr>
      </p:pic>
    </p:spTree>
    <p:extLst>
      <p:ext uri="{BB962C8B-B14F-4D97-AF65-F5344CB8AC3E}">
        <p14:creationId xmlns:p14="http://schemas.microsoft.com/office/powerpoint/2010/main" val="384318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FactoMiner</a:t>
            </a:r>
            <a:r>
              <a:rPr lang="en-US" dirty="0"/>
              <a:t> R Package</a:t>
            </a:r>
          </a:p>
        </p:txBody>
      </p:sp>
      <p:sp>
        <p:nvSpPr>
          <p:cNvPr id="3" name="Content Placeholder 2"/>
          <p:cNvSpPr>
            <a:spLocks noGrp="1"/>
          </p:cNvSpPr>
          <p:nvPr>
            <p:ph idx="1"/>
          </p:nvPr>
        </p:nvSpPr>
        <p:spPr>
          <a:xfrm>
            <a:off x="623887" y="1055802"/>
            <a:ext cx="10567574" cy="5300549"/>
          </a:xfrm>
        </p:spPr>
        <p:txBody>
          <a:bodyPr/>
          <a:lstStyle/>
          <a:p>
            <a:r>
              <a:rPr lang="en-US" b="1" dirty="0" err="1"/>
              <a:t>FactoMineR</a:t>
            </a:r>
            <a:r>
              <a:rPr lang="en-US" dirty="0"/>
              <a:t> is an </a:t>
            </a:r>
            <a:r>
              <a:rPr lang="en-US" b="1" dirty="0"/>
              <a:t>R</a:t>
            </a:r>
            <a:r>
              <a:rPr lang="en-US" dirty="0"/>
              <a:t> package dedicated to multivariate Exploratory Data Analysis. It is developed and maintained by François </a:t>
            </a:r>
            <a:r>
              <a:rPr lang="en-US" dirty="0" err="1"/>
              <a:t>Husson</a:t>
            </a:r>
            <a:r>
              <a:rPr lang="en-US" dirty="0"/>
              <a:t>, Julie </a:t>
            </a:r>
            <a:r>
              <a:rPr lang="en-US" dirty="0" err="1"/>
              <a:t>Josse</a:t>
            </a:r>
            <a:r>
              <a:rPr lang="en-US" dirty="0"/>
              <a:t>, Sébastien Lê, </a:t>
            </a:r>
            <a:r>
              <a:rPr lang="en-US" dirty="0" err="1"/>
              <a:t>d'Agrocampus</a:t>
            </a:r>
            <a:r>
              <a:rPr lang="en-US" dirty="0"/>
              <a:t> Rennes, and J. </a:t>
            </a:r>
            <a:r>
              <a:rPr lang="en-US" dirty="0" err="1"/>
              <a:t>Mazet</a:t>
            </a:r>
            <a:r>
              <a:rPr lang="en-US" dirty="0"/>
              <a:t>.</a:t>
            </a:r>
          </a:p>
          <a:p>
            <a:r>
              <a:rPr lang="en-US" dirty="0"/>
              <a:t>It performs classical principal component methods: Principal Components Analysis (PCA), Correspondence analysis (CA), Multiple Correspondence Analysis (MCA), clustering</a:t>
            </a:r>
          </a:p>
          <a:p>
            <a:r>
              <a:rPr lang="en-US" dirty="0"/>
              <a:t>The packages contains advanced methods that take into account a </a:t>
            </a:r>
            <a:r>
              <a:rPr lang="en-US" b="1" dirty="0"/>
              <a:t>structure on the data</a:t>
            </a:r>
            <a:r>
              <a:rPr lang="en-US" dirty="0"/>
              <a:t> (groups of variables, hierarchy on the variables, groups of individuals). </a:t>
            </a:r>
          </a:p>
          <a:p>
            <a:r>
              <a:rPr lang="en-US" dirty="0"/>
              <a:t>It allows to </a:t>
            </a:r>
            <a:r>
              <a:rPr lang="en-US" b="1" dirty="0"/>
              <a:t>add supplementary </a:t>
            </a:r>
            <a:r>
              <a:rPr lang="en-US" b="1" dirty="0" err="1"/>
              <a:t>informations</a:t>
            </a:r>
            <a:r>
              <a:rPr lang="en-US" dirty="0"/>
              <a:t> such as supplementary individuals and/or variables. </a:t>
            </a:r>
          </a:p>
          <a:p>
            <a:r>
              <a:rPr lang="en-US" dirty="0"/>
              <a:t>It provides a geometrical point of view, a lot of graphical outputs, helps to interpret (automatic description of the dimensions, various indicators, ...). </a:t>
            </a:r>
          </a:p>
          <a:p>
            <a:r>
              <a:rPr lang="en-US" dirty="0"/>
              <a:t>It handles missing values with </a:t>
            </a:r>
            <a:r>
              <a:rPr lang="en-US" b="1" dirty="0" err="1"/>
              <a:t>missMDA</a:t>
            </a:r>
            <a:r>
              <a:rPr lang="en-US" dirty="0"/>
              <a:t> (</a:t>
            </a:r>
            <a:r>
              <a:rPr lang="en-US" dirty="0">
                <a:hlinkClick r:id="rId3"/>
              </a:rPr>
              <a:t>see here</a:t>
            </a:r>
            <a:r>
              <a:rPr lang="en-US" dirty="0"/>
              <a:t>).</a:t>
            </a:r>
          </a:p>
          <a:p>
            <a:r>
              <a:rPr lang="en-US" dirty="0"/>
              <a:t>It has a </a:t>
            </a:r>
            <a:r>
              <a:rPr lang="en-US" b="1" dirty="0" err="1"/>
              <a:t>a</a:t>
            </a:r>
            <a:r>
              <a:rPr lang="en-US" b="1" dirty="0"/>
              <a:t> GUI with a Shiny interface that draws interactive graphs</a:t>
            </a:r>
            <a:r>
              <a:rPr lang="en-US" dirty="0"/>
              <a:t> with </a:t>
            </a:r>
            <a:r>
              <a:rPr lang="en-US" b="1" dirty="0" err="1"/>
              <a:t>Factoshiny</a:t>
            </a:r>
            <a:r>
              <a:rPr lang="en-US" dirty="0"/>
              <a:t> (</a:t>
            </a:r>
            <a:r>
              <a:rPr lang="en-US" dirty="0">
                <a:hlinkClick r:id="rId4"/>
              </a:rPr>
              <a:t>see here</a:t>
            </a:r>
            <a:r>
              <a:rPr lang="en-US" dirty="0"/>
              <a:t>)</a:t>
            </a:r>
          </a:p>
          <a:p>
            <a:r>
              <a:rPr lang="en-US" dirty="0"/>
              <a:t>It gives </a:t>
            </a:r>
            <a:r>
              <a:rPr lang="en-US" b="1" dirty="0"/>
              <a:t>automatic interpretation</a:t>
            </a:r>
            <a:r>
              <a:rPr lang="en-US" dirty="0"/>
              <a:t> of the results with </a:t>
            </a:r>
            <a:r>
              <a:rPr lang="en-US" b="1" dirty="0" err="1"/>
              <a:t>FactoInvestigate</a:t>
            </a:r>
            <a:r>
              <a:rPr lang="en-US" dirty="0"/>
              <a:t> (</a:t>
            </a:r>
            <a:r>
              <a:rPr lang="en-US" dirty="0">
                <a:hlinkClick r:id="rId5"/>
              </a:rPr>
              <a:t>see here</a:t>
            </a:r>
            <a:r>
              <a:rPr lang="en-US" dirty="0"/>
              <a:t>). </a:t>
            </a:r>
          </a:p>
          <a:p>
            <a:endParaRPr lang="en-US" dirty="0"/>
          </a:p>
          <a:p>
            <a:endParaRPr lang="en-US" dirty="0"/>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18</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247742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FactoMiner</a:t>
            </a:r>
            <a:r>
              <a:rPr lang="en-US" dirty="0"/>
              <a:t> Fundamentals</a:t>
            </a:r>
          </a:p>
        </p:txBody>
      </p:sp>
      <p:sp>
        <p:nvSpPr>
          <p:cNvPr id="3" name="Content Placeholder 2"/>
          <p:cNvSpPr>
            <a:spLocks noGrp="1"/>
          </p:cNvSpPr>
          <p:nvPr>
            <p:ph idx="1"/>
          </p:nvPr>
        </p:nvSpPr>
        <p:spPr>
          <a:xfrm>
            <a:off x="623887" y="1055802"/>
            <a:ext cx="10944226" cy="5300549"/>
          </a:xfrm>
        </p:spPr>
        <p:txBody>
          <a:bodyPr/>
          <a:lstStyle/>
          <a:p>
            <a:r>
              <a:rPr lang="en-US" dirty="0"/>
              <a:t>When individuals are described by one set of variables, several methods are available depending on the types of variables considered (numerical or categorical variables):</a:t>
            </a:r>
          </a:p>
          <a:p>
            <a:pPr marL="285750" indent="-285750">
              <a:buFont typeface="Arial" panose="020B0604020202020204" pitchFamily="34" charset="0"/>
              <a:buChar char="•"/>
            </a:pPr>
            <a:r>
              <a:rPr lang="en-US" dirty="0"/>
              <a:t>When variables are </a:t>
            </a:r>
            <a:r>
              <a:rPr lang="en-US" dirty="0" err="1"/>
              <a:t>numericals</a:t>
            </a:r>
            <a:r>
              <a:rPr lang="en-US" dirty="0"/>
              <a:t> one can perform a </a:t>
            </a:r>
            <a:r>
              <a:rPr lang="en-US" dirty="0">
                <a:hlinkClick r:id="rId3"/>
              </a:rPr>
              <a:t>PCA</a:t>
            </a:r>
            <a:r>
              <a:rPr lang="en-US" dirty="0"/>
              <a:t> (Principal components analysis).</a:t>
            </a:r>
          </a:p>
          <a:p>
            <a:pPr marL="285750" indent="-285750">
              <a:buFont typeface="Arial" panose="020B0604020202020204" pitchFamily="34" charset="0"/>
              <a:buChar char="•"/>
            </a:pPr>
            <a:r>
              <a:rPr lang="en-US" dirty="0"/>
              <a:t>With a contingency table, one can perform a </a:t>
            </a:r>
            <a:r>
              <a:rPr lang="en-US" dirty="0">
                <a:hlinkClick r:id="rId4"/>
              </a:rPr>
              <a:t>CA</a:t>
            </a:r>
            <a:r>
              <a:rPr lang="en-US" dirty="0"/>
              <a:t> (Correspondence Analysis).</a:t>
            </a:r>
          </a:p>
          <a:p>
            <a:pPr lvl="2"/>
            <a:r>
              <a:rPr lang="en-US" sz="1600" dirty="0"/>
              <a:t>In statistics, a contingency table (also known as a </a:t>
            </a:r>
            <a:r>
              <a:rPr lang="en-US" sz="1600" b="1" dirty="0"/>
              <a:t>cross tabulation or crosstab) is a type of table in a matrix format that displays the (multivariate) frequency distribution of the variables</a:t>
            </a:r>
            <a:r>
              <a:rPr lang="en-US" sz="1600" dirty="0"/>
              <a:t>. </a:t>
            </a:r>
          </a:p>
          <a:p>
            <a:pPr lvl="2"/>
            <a:r>
              <a:rPr lang="en-US" sz="1600" dirty="0"/>
              <a:t>Contingency tables are heavily used in survey research, business intelligence, engineering and scientific research.</a:t>
            </a:r>
          </a:p>
          <a:p>
            <a:pPr marL="285750" indent="-285750">
              <a:buFont typeface="Arial" panose="020B0604020202020204" pitchFamily="34" charset="0"/>
              <a:buChar char="•"/>
            </a:pPr>
            <a:r>
              <a:rPr lang="en-US" dirty="0"/>
              <a:t>When individuals are described by a set of categorical variables one can perform a </a:t>
            </a:r>
            <a:r>
              <a:rPr lang="en-US" dirty="0">
                <a:hlinkClick r:id="rId5"/>
              </a:rPr>
              <a:t>MCA</a:t>
            </a:r>
            <a:r>
              <a:rPr lang="en-US" dirty="0"/>
              <a:t> (Multiple Correspondence Analysis).</a:t>
            </a:r>
          </a:p>
          <a:p>
            <a:endParaRPr lang="en-US" sz="16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19</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207485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623887" y="1053548"/>
            <a:ext cx="9692421" cy="5302803"/>
          </a:xfrm>
        </p:spPr>
        <p:txBody>
          <a:bodyPr/>
          <a:lstStyle/>
          <a:p>
            <a:r>
              <a:rPr lang="en-US" dirty="0"/>
              <a:t>What is Principal Component Analysis</a:t>
            </a:r>
          </a:p>
          <a:p>
            <a:r>
              <a:rPr lang="en-US" dirty="0"/>
              <a:t>Mathematical foundation of PCA</a:t>
            </a:r>
          </a:p>
          <a:p>
            <a:r>
              <a:rPr lang="en-US" dirty="0"/>
              <a:t>How PCA works – a set of steps</a:t>
            </a:r>
          </a:p>
          <a:p>
            <a:r>
              <a:rPr lang="en-US" dirty="0"/>
              <a:t>PCA extraction</a:t>
            </a:r>
          </a:p>
          <a:p>
            <a:r>
              <a:rPr lang="en-US" dirty="0"/>
              <a:t>PCA terminology: Eigenvectors vs Eigenvalues</a:t>
            </a:r>
          </a:p>
          <a:p>
            <a:r>
              <a:rPr lang="en-US" dirty="0"/>
              <a:t>Practical use case with R packages</a:t>
            </a:r>
          </a:p>
          <a:p>
            <a:r>
              <a:rPr lang="en-US" dirty="0"/>
              <a:t>Demo</a:t>
            </a:r>
          </a:p>
          <a:p>
            <a:r>
              <a:rPr lang="en-US" dirty="0"/>
              <a:t>Other technologies that support PCA</a:t>
            </a:r>
          </a:p>
          <a:p>
            <a:r>
              <a:rPr lang="en-US" dirty="0"/>
              <a:t>Conclusion</a:t>
            </a:r>
          </a:p>
          <a:p>
            <a:endParaRPr lang="en-US" dirty="0"/>
          </a:p>
        </p:txBody>
      </p:sp>
      <p:sp>
        <p:nvSpPr>
          <p:cNvPr id="5" name="Slide Number Placeholder 4"/>
          <p:cNvSpPr>
            <a:spLocks noGrp="1"/>
          </p:cNvSpPr>
          <p:nvPr>
            <p:ph type="sldNum" sz="quarter" idx="12"/>
          </p:nvPr>
        </p:nvSpPr>
        <p:spPr/>
        <p:txBody>
          <a:bodyPr/>
          <a:lstStyle/>
          <a:p>
            <a:fld id="{04095909-DC86-4C28-AD6E-431C997D4893}" type="slidenum">
              <a:rPr lang="en-US" smtClean="0"/>
              <a:pPr/>
              <a:t>2</a:t>
            </a:fld>
            <a:endParaRPr lang="en-US" dirty="0"/>
          </a:p>
        </p:txBody>
      </p:sp>
      <p:sp>
        <p:nvSpPr>
          <p:cNvPr id="11"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194346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FactoMiner</a:t>
            </a:r>
            <a:r>
              <a:rPr lang="en-US" dirty="0"/>
              <a:t> – BIPLOT REPRESENTATION</a:t>
            </a:r>
          </a:p>
        </p:txBody>
      </p:sp>
      <p:sp>
        <p:nvSpPr>
          <p:cNvPr id="3" name="Content Placeholder 2"/>
          <p:cNvSpPr>
            <a:spLocks noGrp="1"/>
          </p:cNvSpPr>
          <p:nvPr>
            <p:ph idx="1"/>
          </p:nvPr>
        </p:nvSpPr>
        <p:spPr>
          <a:xfrm>
            <a:off x="623887" y="1055802"/>
            <a:ext cx="10944226" cy="5300549"/>
          </a:xfrm>
        </p:spPr>
        <p:txBody>
          <a:bodyPr/>
          <a:lstStyle/>
          <a:p>
            <a:pPr marL="285750" indent="-285750">
              <a:buFont typeface="Arial" panose="020B0604020202020204" pitchFamily="34" charset="0"/>
              <a:buChar char="•"/>
            </a:pPr>
            <a:r>
              <a:rPr lang="en-US" dirty="0"/>
              <a:t>Individuals study: similarity between individuals for all the variables (Euclidian distance) → partition between individuals  </a:t>
            </a:r>
          </a:p>
          <a:p>
            <a:pPr marL="285750" indent="-285750">
              <a:buFont typeface="Arial" panose="020B0604020202020204" pitchFamily="34" charset="0"/>
              <a:buChar char="•"/>
            </a:pPr>
            <a:r>
              <a:rPr lang="en-US" dirty="0"/>
              <a:t>Variables study: are there linear relationships between variables? Visualization of the correlation matrix; ﬁnd some synthetic variables </a:t>
            </a:r>
          </a:p>
          <a:p>
            <a:pPr marL="285750" indent="-285750">
              <a:buFont typeface="Arial" panose="020B0604020202020204" pitchFamily="34" charset="0"/>
              <a:buChar char="•"/>
            </a:pPr>
            <a:r>
              <a:rPr lang="en-US" dirty="0"/>
              <a:t>Link between the two studies: characterization of the groups of individuals by the variables; particular individuals to better understand the links between variable</a:t>
            </a:r>
          </a:p>
          <a:p>
            <a:pPr marL="285750" indent="-285750">
              <a:buFont typeface="Arial" panose="020B0604020202020204" pitchFamily="34" charset="0"/>
              <a:buChar char="•"/>
            </a:pPr>
            <a:r>
              <a:rPr lang="en-US" dirty="0"/>
              <a:t>There are 3 views in relating both rows (individuals or observations) and columns (variables) to PCA:</a:t>
            </a:r>
          </a:p>
          <a:p>
            <a:pPr marL="450850" lvl="1" indent="-285750"/>
            <a:r>
              <a:rPr lang="en-US" dirty="0"/>
              <a:t>Rows/cols coordinates (in the new orthogonal space)</a:t>
            </a:r>
          </a:p>
          <a:p>
            <a:pPr marL="450850" lvl="1" indent="-285750"/>
            <a:r>
              <a:rPr lang="en-US" dirty="0"/>
              <a:t>Rows/cols squared correlation (a.k.a. goodness of fit) – The correlation (denoted r) </a:t>
            </a:r>
            <a:r>
              <a:rPr lang="en-US" b="1" dirty="0"/>
              <a:t>measures</a:t>
            </a:r>
            <a:r>
              <a:rPr lang="en-US" dirty="0"/>
              <a:t> the amount of linear association between two variables. r is always between -1 and 1 inclusive. The R-squared value, denoted by R </a:t>
            </a:r>
            <a:r>
              <a:rPr lang="en-US" baseline="30000" dirty="0"/>
              <a:t>2</a:t>
            </a:r>
            <a:r>
              <a:rPr lang="en-US" dirty="0"/>
              <a:t>, is the </a:t>
            </a:r>
            <a:r>
              <a:rPr lang="en-US" b="1" dirty="0"/>
              <a:t>square of the correlation</a:t>
            </a:r>
            <a:r>
              <a:rPr lang="en-US" dirty="0"/>
              <a:t>.</a:t>
            </a:r>
          </a:p>
          <a:p>
            <a:pPr marL="450850" lvl="1" indent="-285750"/>
            <a:r>
              <a:rPr lang="en-US" dirty="0"/>
              <a:t>Rows/cols contribution - refers to the length of vector that projects orthogonally on all eigenvectors. The bigger the length, the bigger the contribution (reflected in </a:t>
            </a:r>
            <a:r>
              <a:rPr lang="en-US" i="1" dirty="0"/>
              <a:t>data inertia or variability</a:t>
            </a:r>
            <a:r>
              <a:rPr lang="en-US" dirty="0"/>
              <a:t>.)</a:t>
            </a:r>
          </a:p>
          <a:p>
            <a:endParaRPr lang="en-US" sz="1600"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20</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171754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FactoMiner</a:t>
            </a:r>
            <a:r>
              <a:rPr lang="en-US" dirty="0"/>
              <a:t> – BIPLOT REPRESENTATION</a:t>
            </a:r>
          </a:p>
        </p:txBody>
      </p:sp>
      <p:sp>
        <p:nvSpPr>
          <p:cNvPr id="6" name="Slide Number Placeholder 5"/>
          <p:cNvSpPr>
            <a:spLocks noGrp="1"/>
          </p:cNvSpPr>
          <p:nvPr>
            <p:ph type="sldNum" sz="quarter" idx="12"/>
          </p:nvPr>
        </p:nvSpPr>
        <p:spPr/>
        <p:txBody>
          <a:bodyPr/>
          <a:lstStyle/>
          <a:p>
            <a:fld id="{04095909-DC86-4C28-AD6E-431C997D4893}" type="slidenum">
              <a:rPr lang="en-US" smtClean="0"/>
              <a:pPr/>
              <a:t>21</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4" name="Picture 3">
            <a:extLst>
              <a:ext uri="{FF2B5EF4-FFF2-40B4-BE49-F238E27FC236}">
                <a16:creationId xmlns:a16="http://schemas.microsoft.com/office/drawing/2014/main" id="{D25A1252-E3D3-4302-998D-96CE10A40E22}"/>
              </a:ext>
            </a:extLst>
          </p:cNvPr>
          <p:cNvPicPr>
            <a:picLocks noChangeAspect="1"/>
          </p:cNvPicPr>
          <p:nvPr/>
        </p:nvPicPr>
        <p:blipFill>
          <a:blip r:embed="rId3"/>
          <a:stretch>
            <a:fillRect/>
          </a:stretch>
        </p:blipFill>
        <p:spPr>
          <a:xfrm>
            <a:off x="4430607" y="1029569"/>
            <a:ext cx="7137506" cy="4989611"/>
          </a:xfrm>
          <a:prstGeom prst="rect">
            <a:avLst/>
          </a:prstGeom>
        </p:spPr>
      </p:pic>
      <p:sp>
        <p:nvSpPr>
          <p:cNvPr id="3" name="Rectangle 2">
            <a:extLst>
              <a:ext uri="{FF2B5EF4-FFF2-40B4-BE49-F238E27FC236}">
                <a16:creationId xmlns:a16="http://schemas.microsoft.com/office/drawing/2014/main" id="{02C1E3C7-AE4B-4295-B98E-B47217AC1423}"/>
              </a:ext>
            </a:extLst>
          </p:cNvPr>
          <p:cNvSpPr/>
          <p:nvPr/>
        </p:nvSpPr>
        <p:spPr>
          <a:xfrm>
            <a:off x="533400" y="1188231"/>
            <a:ext cx="3611217" cy="5078313"/>
          </a:xfrm>
          <a:prstGeom prst="rect">
            <a:avLst/>
          </a:prstGeom>
        </p:spPr>
        <p:txBody>
          <a:bodyPr wrap="square">
            <a:spAutoFit/>
          </a:bodyPr>
          <a:lstStyle/>
          <a:p>
            <a:r>
              <a:rPr lang="en-US" dirty="0"/>
              <a:t>A Principal Components Analysis Biplot (or PCA Biplot for short) is a two-dimensional chart that represents the relationship between the rows and columns of a table.</a:t>
            </a:r>
          </a:p>
          <a:p>
            <a:endParaRPr lang="en-US" dirty="0"/>
          </a:p>
          <a:p>
            <a:r>
              <a:rPr lang="en-US" dirty="0"/>
              <a:t>Contingency tables are tools used by statisticians </a:t>
            </a:r>
            <a:r>
              <a:rPr lang="en-US" b="1" dirty="0"/>
              <a:t>when they need to make sense of data that has more than one variable</a:t>
            </a:r>
            <a:r>
              <a:rPr lang="en-US" dirty="0"/>
              <a:t>. Contingency tables are also called cross tabulation tables or cross tab. Contingency tables are displayed in matrix, or grid, form. The numbers displayed give the frequency of each data point</a:t>
            </a:r>
          </a:p>
        </p:txBody>
      </p:sp>
    </p:spTree>
    <p:extLst>
      <p:ext uri="{BB962C8B-B14F-4D97-AF65-F5344CB8AC3E}">
        <p14:creationId xmlns:p14="http://schemas.microsoft.com/office/powerpoint/2010/main" val="136705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a:t>
            </a:r>
            <a:r>
              <a:rPr lang="en-US" dirty="0" err="1"/>
              <a:t>Flavours</a:t>
            </a:r>
            <a:r>
              <a:rPr lang="en-US" dirty="0"/>
              <a:t> with </a:t>
            </a:r>
            <a:r>
              <a:rPr lang="en-US" dirty="0" err="1"/>
              <a:t>factoextra</a:t>
            </a:r>
            <a:endParaRPr lang="en-US" dirty="0"/>
          </a:p>
        </p:txBody>
      </p:sp>
      <p:sp>
        <p:nvSpPr>
          <p:cNvPr id="3" name="Content Placeholder 2"/>
          <p:cNvSpPr>
            <a:spLocks noGrp="1"/>
          </p:cNvSpPr>
          <p:nvPr>
            <p:ph idx="1"/>
          </p:nvPr>
        </p:nvSpPr>
        <p:spPr>
          <a:xfrm>
            <a:off x="623887" y="1055802"/>
            <a:ext cx="4176713" cy="5300549"/>
          </a:xfrm>
        </p:spPr>
        <p:txBody>
          <a:bodyPr/>
          <a:lstStyle/>
          <a:p>
            <a:r>
              <a:rPr lang="en-US" sz="1600" dirty="0">
                <a:solidFill>
                  <a:schemeClr val="tx1"/>
                </a:solidFill>
              </a:rPr>
              <a:t>The score calculated in the formula on the right side represents the total contributions of both individuals (observations) and variables (columns in a dataset organized in a 2-dimensional tabular format)</a:t>
            </a:r>
          </a:p>
          <a:p>
            <a:r>
              <a:rPr lang="en-US" sz="1600" dirty="0">
                <a:solidFill>
                  <a:schemeClr val="tx1"/>
                </a:solidFill>
              </a:rPr>
              <a:t>Since all the rows are observations linked to the phenomenon to be observed (true hypothesis) the score can be also equated to the “risk of occurrence” for the respective phenomenon</a:t>
            </a:r>
          </a:p>
          <a:p>
            <a:r>
              <a:rPr lang="en-US" sz="1600" dirty="0">
                <a:solidFill>
                  <a:schemeClr val="tx1"/>
                </a:solidFill>
              </a:rPr>
              <a:t>In the particular implementation we are bout to present this is the risk of having a loan going default (delinquency)</a:t>
            </a:r>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22</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4" name="Picture 3">
            <a:extLst>
              <a:ext uri="{FF2B5EF4-FFF2-40B4-BE49-F238E27FC236}">
                <a16:creationId xmlns:a16="http://schemas.microsoft.com/office/drawing/2014/main" id="{5A6FEA9D-73E5-4C17-A9F9-C2ADF4EB76D6}"/>
              </a:ext>
            </a:extLst>
          </p:cNvPr>
          <p:cNvPicPr>
            <a:picLocks noChangeAspect="1"/>
          </p:cNvPicPr>
          <p:nvPr/>
        </p:nvPicPr>
        <p:blipFill>
          <a:blip r:embed="rId3"/>
          <a:stretch>
            <a:fillRect/>
          </a:stretch>
        </p:blipFill>
        <p:spPr>
          <a:xfrm>
            <a:off x="4922478" y="1018732"/>
            <a:ext cx="7078069" cy="5273497"/>
          </a:xfrm>
          <a:prstGeom prst="rect">
            <a:avLst/>
          </a:prstGeom>
        </p:spPr>
      </p:pic>
    </p:spTree>
    <p:extLst>
      <p:ext uri="{BB962C8B-B14F-4D97-AF65-F5344CB8AC3E}">
        <p14:creationId xmlns:p14="http://schemas.microsoft.com/office/powerpoint/2010/main" val="286266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Demo</a:t>
            </a:r>
          </a:p>
        </p:txBody>
      </p:sp>
      <p:sp>
        <p:nvSpPr>
          <p:cNvPr id="4" name="Slide Number Placeholder 3"/>
          <p:cNvSpPr>
            <a:spLocks noGrp="1"/>
          </p:cNvSpPr>
          <p:nvPr>
            <p:ph type="sldNum" sz="quarter" idx="12"/>
          </p:nvPr>
        </p:nvSpPr>
        <p:spPr/>
        <p:txBody>
          <a:bodyPr/>
          <a:lstStyle/>
          <a:p>
            <a:fld id="{04095909-DC86-4C28-AD6E-431C997D4893}" type="slidenum">
              <a:rPr lang="en-US" smtClean="0"/>
              <a:t>23</a:t>
            </a:fld>
            <a:endParaRPr lang="en-US" dirty="0"/>
          </a:p>
        </p:txBody>
      </p:sp>
      <p:sp>
        <p:nvSpPr>
          <p:cNvPr id="6"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
        <p:nvSpPr>
          <p:cNvPr id="2" name="TextBox 1">
            <a:extLst>
              <a:ext uri="{FF2B5EF4-FFF2-40B4-BE49-F238E27FC236}">
                <a16:creationId xmlns:a16="http://schemas.microsoft.com/office/drawing/2014/main" id="{6BC1A8AC-6CAE-4024-ABBC-C6966AFA128C}"/>
              </a:ext>
            </a:extLst>
          </p:cNvPr>
          <p:cNvSpPr txBox="1"/>
          <p:nvPr/>
        </p:nvSpPr>
        <p:spPr>
          <a:xfrm>
            <a:off x="623888" y="3484710"/>
            <a:ext cx="8569808" cy="759299"/>
          </a:xfrm>
          <a:prstGeom prst="rect">
            <a:avLst/>
          </a:prstGeom>
          <a:noFill/>
        </p:spPr>
        <p:txBody>
          <a:bodyPr wrap="none" lIns="0" tIns="0" rIns="0" bIns="0" rtlCol="0">
            <a:noAutofit/>
          </a:bodyPr>
          <a:lstStyle/>
          <a:p>
            <a:r>
              <a:rPr lang="en-US" dirty="0">
                <a:solidFill>
                  <a:schemeClr val="tx2"/>
                </a:solidFill>
              </a:rPr>
              <a:t>The code under </a:t>
            </a:r>
            <a:r>
              <a:rPr lang="en-US" dirty="0">
                <a:solidFill>
                  <a:schemeClr val="tx2"/>
                </a:solidFill>
                <a:hlinkClick r:id="rId2"/>
              </a:rPr>
              <a:t>https://github.com/antongeorgescu/risk-analysis-with-pca</a:t>
            </a:r>
            <a:endParaRPr lang="en-US" dirty="0">
              <a:solidFill>
                <a:schemeClr val="tx2"/>
              </a:solidFill>
            </a:endParaRPr>
          </a:p>
        </p:txBody>
      </p:sp>
    </p:spTree>
    <p:extLst>
      <p:ext uri="{BB962C8B-B14F-4D97-AF65-F5344CB8AC3E}">
        <p14:creationId xmlns:p14="http://schemas.microsoft.com/office/powerpoint/2010/main" val="2151526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Technologies that Support PCA</a:t>
            </a:r>
          </a:p>
        </p:txBody>
      </p:sp>
      <p:sp>
        <p:nvSpPr>
          <p:cNvPr id="3" name="Content Placeholder 2"/>
          <p:cNvSpPr>
            <a:spLocks noGrp="1"/>
          </p:cNvSpPr>
          <p:nvPr>
            <p:ph idx="1"/>
          </p:nvPr>
        </p:nvSpPr>
        <p:spPr>
          <a:xfrm>
            <a:off x="623887" y="1055802"/>
            <a:ext cx="10567574" cy="5300549"/>
          </a:xfrm>
        </p:spPr>
        <p:txBody>
          <a:bodyPr/>
          <a:lstStyle/>
          <a:p>
            <a:pPr marL="285750" indent="-285750">
              <a:buFont typeface="Arial" panose="020B0604020202020204" pitchFamily="34" charset="0"/>
              <a:buChar char="•"/>
            </a:pPr>
            <a:r>
              <a:rPr lang="en-US" dirty="0"/>
              <a:t>Python </a:t>
            </a:r>
            <a:r>
              <a:rPr lang="en-US" dirty="0" err="1"/>
              <a:t>scikit</a:t>
            </a:r>
            <a:r>
              <a:rPr lang="en-US" dirty="0"/>
              <a:t>-learn packages</a:t>
            </a:r>
          </a:p>
          <a:p>
            <a:pPr marL="285750" indent="-285750">
              <a:buFont typeface="Arial" panose="020B0604020202020204" pitchFamily="34" charset="0"/>
              <a:buChar char="•"/>
            </a:pPr>
            <a:r>
              <a:rPr lang="en-US" dirty="0"/>
              <a:t>Accord.NET Framework (NuGet)</a:t>
            </a:r>
          </a:p>
          <a:p>
            <a:pPr marL="285750" indent="-285750">
              <a:buFont typeface="Arial" panose="020B0604020202020204" pitchFamily="34" charset="0"/>
              <a:buChar char="•"/>
            </a:pPr>
            <a:r>
              <a:rPr lang="en-US" dirty="0"/>
              <a:t>.NET </a:t>
            </a:r>
            <a:r>
              <a:rPr lang="en-US" dirty="0" err="1"/>
              <a:t>Extreme.Statistics.Multivariate</a:t>
            </a:r>
            <a:r>
              <a:rPr lang="en-US" dirty="0"/>
              <a:t> classes</a:t>
            </a:r>
          </a:p>
          <a:p>
            <a:pPr marL="285750" indent="-285750">
              <a:buFont typeface="Arial" panose="020B0604020202020204" pitchFamily="34" charset="0"/>
              <a:buChar char="•"/>
            </a:pPr>
            <a:r>
              <a:rPr lang="en-US" dirty="0"/>
              <a:t>Machine Learning Studio (part of Azure cloud offering)</a:t>
            </a:r>
          </a:p>
          <a:p>
            <a:pPr marL="285750" indent="-285750">
              <a:buFont typeface="Arial" panose="020B0604020202020204" pitchFamily="34" charset="0"/>
              <a:buChar char="•"/>
            </a:pPr>
            <a:r>
              <a:rPr lang="en-US" dirty="0"/>
              <a:t>IBM Watson (part of IBM cloud offering)</a:t>
            </a:r>
          </a:p>
          <a:p>
            <a:pPr marL="285750" indent="-285750">
              <a:buFont typeface="Arial" panose="020B0604020202020204" pitchFamily="34" charset="0"/>
              <a:buChar char="•"/>
            </a:pPr>
            <a:r>
              <a:rPr lang="en-US" dirty="0"/>
              <a:t>Other R packages (</a:t>
            </a:r>
            <a:r>
              <a:rPr lang="en-US" dirty="0" err="1"/>
              <a:t>eg</a:t>
            </a:r>
            <a:r>
              <a:rPr lang="en-US" dirty="0"/>
              <a:t> </a:t>
            </a:r>
            <a:r>
              <a:rPr lang="en-US" dirty="0" err="1"/>
              <a:t>pcaMethods</a:t>
            </a:r>
            <a:r>
              <a:rPr lang="en-US" dirty="0"/>
              <a:t>)</a:t>
            </a:r>
          </a:p>
          <a:p>
            <a:pPr marL="285750" indent="-285750">
              <a:buFont typeface="Arial" panose="020B0604020202020204" pitchFamily="34" charset="0"/>
              <a:buChar char="•"/>
            </a:pPr>
            <a:r>
              <a:rPr lang="en-US" dirty="0"/>
              <a:t>etc.</a:t>
            </a:r>
          </a:p>
          <a:p>
            <a:endParaRPr lang="en-US" dirty="0"/>
          </a:p>
          <a:p>
            <a:endParaRPr lang="en-US" dirty="0"/>
          </a:p>
          <a:p>
            <a:endParaRPr lang="en-US" dirty="0"/>
          </a:p>
          <a:p>
            <a:endParaRPr lang="en-US" dirty="0"/>
          </a:p>
          <a:p>
            <a:endParaRPr lang="en-US" dirty="0"/>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24</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340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8" name="Text Placeholder 7"/>
          <p:cNvSpPr>
            <a:spLocks noGrp="1"/>
          </p:cNvSpPr>
          <p:nvPr>
            <p:ph type="body" sz="quarter" idx="11"/>
          </p:nvPr>
        </p:nvSpPr>
        <p:spPr/>
        <p:txBody>
          <a:bodyPr/>
          <a:lstStyle/>
          <a:p>
            <a:r>
              <a:rPr lang="en-US" dirty="0"/>
              <a:t>anton.georgescu@finastra.com</a:t>
            </a:r>
          </a:p>
          <a:p>
            <a:endParaRPr lang="en-US" dirty="0"/>
          </a:p>
        </p:txBody>
      </p:sp>
    </p:spTree>
    <p:extLst>
      <p:ext uri="{BB962C8B-B14F-4D97-AF65-F5344CB8AC3E}">
        <p14:creationId xmlns:p14="http://schemas.microsoft.com/office/powerpoint/2010/main" val="39117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Principal Component Analysis</a:t>
            </a:r>
          </a:p>
        </p:txBody>
      </p:sp>
      <p:sp>
        <p:nvSpPr>
          <p:cNvPr id="3" name="Content Placeholder 2"/>
          <p:cNvSpPr>
            <a:spLocks noGrp="1"/>
          </p:cNvSpPr>
          <p:nvPr>
            <p:ph idx="1"/>
          </p:nvPr>
        </p:nvSpPr>
        <p:spPr>
          <a:xfrm>
            <a:off x="623887" y="1055802"/>
            <a:ext cx="9235221" cy="5300549"/>
          </a:xfrm>
        </p:spPr>
        <p:txBody>
          <a:bodyPr/>
          <a:lstStyle/>
          <a:p>
            <a:r>
              <a:rPr lang="en-US" dirty="0"/>
              <a:t>Principal Component Analysis (PCA) is a </a:t>
            </a:r>
            <a:r>
              <a:rPr lang="en-US" dirty="0">
                <a:highlight>
                  <a:srgbClr val="FFFF00"/>
                </a:highlight>
              </a:rPr>
              <a:t>dimensionality-reduction technique </a:t>
            </a:r>
            <a:r>
              <a:rPr lang="en-US" dirty="0"/>
              <a:t>that is often used to transform a high-dimensional dataset into a smaller-dimensional subspace prior to running a machine learning algorithm on the data. </a:t>
            </a:r>
          </a:p>
          <a:p>
            <a:r>
              <a:rPr lang="en-US" dirty="0"/>
              <a:t>PCA is mathematically defined as an </a:t>
            </a:r>
            <a:r>
              <a:rPr lang="en-US" dirty="0">
                <a:highlight>
                  <a:srgbClr val="FFFF00"/>
                </a:highlight>
              </a:rPr>
              <a:t>orthogonal linear transformation </a:t>
            </a:r>
            <a:r>
              <a:rPr lang="en-US" dirty="0"/>
              <a:t>that transforms the data to a new coordinate system such that the greatest variance by some scalar projection of the data comes to lie on the first coordinate (called the first principal component), the second greatest variance on the second coordinate, and so on.</a:t>
            </a:r>
          </a:p>
          <a:p>
            <a:r>
              <a:rPr lang="en-US" dirty="0"/>
              <a:t>PCA, is a </a:t>
            </a:r>
            <a:r>
              <a:rPr lang="en-US" dirty="0">
                <a:highlight>
                  <a:srgbClr val="FFFF00"/>
                </a:highlight>
              </a:rPr>
              <a:t>statistical procedure</a:t>
            </a:r>
            <a:r>
              <a:rPr lang="en-US" dirty="0"/>
              <a:t> that is used prior to performing machine learning for a bunch of reasons:</a:t>
            </a:r>
          </a:p>
          <a:p>
            <a:pPr marL="285750" indent="-285750">
              <a:buFont typeface="Arial" panose="020B0604020202020204" pitchFamily="34" charset="0"/>
              <a:buChar char="•"/>
            </a:pPr>
            <a:r>
              <a:rPr lang="en-US" dirty="0"/>
              <a:t>Reducing the dimensionality of the dataset reduces the number of degrees of freedom of the </a:t>
            </a:r>
            <a:r>
              <a:rPr lang="en-US" i="1" dirty="0"/>
              <a:t>hypothesis</a:t>
            </a:r>
            <a:r>
              <a:rPr lang="en-US" dirty="0"/>
              <a:t>, which reduces the risk of overfitting.</a:t>
            </a:r>
          </a:p>
          <a:p>
            <a:pPr marL="285750" indent="-285750">
              <a:buFont typeface="Arial" panose="020B0604020202020204" pitchFamily="34" charset="0"/>
              <a:buChar char="•"/>
            </a:pPr>
            <a:r>
              <a:rPr lang="en-US" dirty="0"/>
              <a:t>Most algorithms will run significantly faster if they have fewer dimensions they need to look at.</a:t>
            </a:r>
          </a:p>
          <a:p>
            <a:pPr marL="285750" indent="-285750">
              <a:buFont typeface="Arial" panose="020B0604020202020204" pitchFamily="34" charset="0"/>
              <a:buChar char="•"/>
            </a:pPr>
            <a:r>
              <a:rPr lang="en-US" dirty="0"/>
              <a:t>Reducing the dimensionality via PCA can simplify the dataset, facilitating description, visualization, and insight.</a:t>
            </a:r>
          </a:p>
          <a:p>
            <a:pPr marL="285750" indent="-285750">
              <a:buFont typeface="Arial" panose="020B0604020202020204" pitchFamily="34" charset="0"/>
              <a:buChar char="•"/>
            </a:pPr>
            <a:r>
              <a:rPr lang="en-US" dirty="0"/>
              <a:t>Addresses the “</a:t>
            </a:r>
            <a:r>
              <a:rPr lang="en-US" b="1" dirty="0"/>
              <a:t>curse of dimensionality</a:t>
            </a:r>
            <a:r>
              <a:rPr lang="en-US" dirty="0"/>
              <a:t>” - a blanket term for an assortment of challenges presented by tasks in high-dimensional spaces; </a:t>
            </a:r>
          </a:p>
        </p:txBody>
      </p:sp>
      <p:sp>
        <p:nvSpPr>
          <p:cNvPr id="6" name="Slide Number Placeholder 5"/>
          <p:cNvSpPr>
            <a:spLocks noGrp="1"/>
          </p:cNvSpPr>
          <p:nvPr>
            <p:ph type="sldNum" sz="quarter" idx="12"/>
          </p:nvPr>
        </p:nvSpPr>
        <p:spPr/>
        <p:txBody>
          <a:bodyPr/>
          <a:lstStyle/>
          <a:p>
            <a:fld id="{04095909-DC86-4C28-AD6E-431C997D4893}" type="slidenum">
              <a:rPr lang="en-US" smtClean="0"/>
              <a:pPr/>
              <a:t>3</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spTree>
    <p:extLst>
      <p:ext uri="{BB962C8B-B14F-4D97-AF65-F5344CB8AC3E}">
        <p14:creationId xmlns:p14="http://schemas.microsoft.com/office/powerpoint/2010/main" val="11217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in a Nutshell</a:t>
            </a:r>
          </a:p>
        </p:txBody>
      </p:sp>
      <p:sp>
        <p:nvSpPr>
          <p:cNvPr id="3" name="Content Placeholder 2"/>
          <p:cNvSpPr>
            <a:spLocks noGrp="1"/>
          </p:cNvSpPr>
          <p:nvPr>
            <p:ph idx="1"/>
          </p:nvPr>
        </p:nvSpPr>
        <p:spPr>
          <a:xfrm>
            <a:off x="623887" y="1055802"/>
            <a:ext cx="4623974" cy="5300549"/>
          </a:xfrm>
        </p:spPr>
        <p:txBody>
          <a:bodyPr/>
          <a:lstStyle/>
          <a:p>
            <a:r>
              <a:rPr lang="en-US" dirty="0"/>
              <a:t>In a nutshell, PCA is a transformation from a data “real rich space” into a “virtual simplified space.”</a:t>
            </a:r>
          </a:p>
          <a:p>
            <a:r>
              <a:rPr lang="en-US" dirty="0"/>
              <a:t>The new space can be read and </a:t>
            </a:r>
            <a:r>
              <a:rPr lang="en-US" dirty="0" err="1"/>
              <a:t>analysed</a:t>
            </a:r>
            <a:r>
              <a:rPr lang="en-US" dirty="0"/>
              <a:t> easier</a:t>
            </a:r>
          </a:p>
          <a:p>
            <a:r>
              <a:rPr lang="en-US" dirty="0"/>
              <a:t>The following slides are going to show us how we get from the real space to the virtual one.</a:t>
            </a:r>
          </a:p>
        </p:txBody>
      </p:sp>
      <p:sp>
        <p:nvSpPr>
          <p:cNvPr id="6" name="Slide Number Placeholder 5"/>
          <p:cNvSpPr>
            <a:spLocks noGrp="1"/>
          </p:cNvSpPr>
          <p:nvPr>
            <p:ph type="sldNum" sz="quarter" idx="12"/>
          </p:nvPr>
        </p:nvSpPr>
        <p:spPr/>
        <p:txBody>
          <a:bodyPr/>
          <a:lstStyle/>
          <a:p>
            <a:fld id="{04095909-DC86-4C28-AD6E-431C997D4893}" type="slidenum">
              <a:rPr lang="en-US" smtClean="0"/>
              <a:pPr/>
              <a:t>4</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5" name="Picture 4">
            <a:extLst>
              <a:ext uri="{FF2B5EF4-FFF2-40B4-BE49-F238E27FC236}">
                <a16:creationId xmlns:a16="http://schemas.microsoft.com/office/drawing/2014/main" id="{8D41A2AC-3F8F-4EEB-A8D2-54DA5CC3DBD5}"/>
              </a:ext>
            </a:extLst>
          </p:cNvPr>
          <p:cNvPicPr>
            <a:picLocks noChangeAspect="1"/>
          </p:cNvPicPr>
          <p:nvPr/>
        </p:nvPicPr>
        <p:blipFill>
          <a:blip r:embed="rId3"/>
          <a:stretch>
            <a:fillRect/>
          </a:stretch>
        </p:blipFill>
        <p:spPr>
          <a:xfrm>
            <a:off x="6518291" y="1246008"/>
            <a:ext cx="4943475" cy="4705350"/>
          </a:xfrm>
          <a:prstGeom prst="rect">
            <a:avLst/>
          </a:prstGeom>
        </p:spPr>
      </p:pic>
    </p:spTree>
    <p:extLst>
      <p:ext uri="{BB962C8B-B14F-4D97-AF65-F5344CB8AC3E}">
        <p14:creationId xmlns:p14="http://schemas.microsoft.com/office/powerpoint/2010/main" val="3754748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Foundation of PCA</a:t>
            </a:r>
          </a:p>
        </p:txBody>
      </p:sp>
      <p:sp>
        <p:nvSpPr>
          <p:cNvPr id="3" name="Content Placeholder 2"/>
          <p:cNvSpPr>
            <a:spLocks noGrp="1"/>
          </p:cNvSpPr>
          <p:nvPr>
            <p:ph idx="1"/>
          </p:nvPr>
        </p:nvSpPr>
        <p:spPr>
          <a:xfrm>
            <a:off x="623887" y="1055802"/>
            <a:ext cx="5472113" cy="5300549"/>
          </a:xfrm>
        </p:spPr>
        <p:txBody>
          <a:bodyPr/>
          <a:lstStyle/>
          <a:p>
            <a:r>
              <a:rPr lang="en-US" dirty="0"/>
              <a:t>Statistically, PCA finds lines, planes and hyper-planes in the K-dimensional space that approximate the data as well as possible in the *least squares sense. </a:t>
            </a:r>
          </a:p>
          <a:p>
            <a:r>
              <a:rPr lang="en-US" dirty="0"/>
              <a:t>A K-dimensional space is where the location of a data point (observation) can be completely described with exactly k orthogonal axes. </a:t>
            </a:r>
          </a:p>
          <a:p>
            <a:r>
              <a:rPr lang="en-US" dirty="0"/>
              <a:t>A line or plane that is the least squares approximation of a set of data points makes the variance of the coordinates on the line or plane as large as possible.</a:t>
            </a:r>
          </a:p>
          <a:p>
            <a:r>
              <a:rPr lang="en-US" dirty="0"/>
              <a:t>PCA creates a visualization of data that minimizes residual **variance in the least squares sense and maximizes the variance of the projection coordinates.</a:t>
            </a:r>
          </a:p>
          <a:p>
            <a:r>
              <a:rPr lang="en-US" dirty="0"/>
              <a:t>-----------------------------------------------------------------------</a:t>
            </a:r>
          </a:p>
          <a:p>
            <a:r>
              <a:rPr lang="en-US" sz="1200" dirty="0"/>
              <a:t>* The </a:t>
            </a:r>
            <a:r>
              <a:rPr lang="en-US" sz="1200" b="1" dirty="0"/>
              <a:t>least squares method</a:t>
            </a:r>
            <a:r>
              <a:rPr lang="en-US" sz="1200" dirty="0"/>
              <a:t> is a statistical procedure to find the best fit for a set of data points by minimizing the sum of the offsets or residuals of points from the plotted curve.</a:t>
            </a:r>
          </a:p>
          <a:p>
            <a:r>
              <a:rPr lang="en-US" sz="1200" dirty="0"/>
              <a:t>** The </a:t>
            </a:r>
            <a:r>
              <a:rPr lang="en-US" sz="1200" b="1" dirty="0"/>
              <a:t>variance</a:t>
            </a:r>
            <a:r>
              <a:rPr lang="en-US" sz="1200" dirty="0"/>
              <a:t> (σ</a:t>
            </a:r>
            <a:r>
              <a:rPr lang="en-US" sz="1200" baseline="30000" dirty="0"/>
              <a:t>2</a:t>
            </a:r>
            <a:r>
              <a:rPr lang="en-US" sz="1200" dirty="0"/>
              <a:t>) is a measure of how far each value in the </a:t>
            </a:r>
            <a:r>
              <a:rPr lang="en-US" sz="1200" b="1" dirty="0"/>
              <a:t>data</a:t>
            </a:r>
            <a:r>
              <a:rPr lang="en-US" sz="1200" dirty="0"/>
              <a:t> set is from the mean. ... Subtract the mean from each value in the </a:t>
            </a:r>
            <a:r>
              <a:rPr lang="en-US" sz="1200" b="1" dirty="0"/>
              <a:t>data</a:t>
            </a:r>
            <a:r>
              <a:rPr lang="en-US" sz="1200" dirty="0"/>
              <a:t>. This gives you a measure of the distance of each value from the mean.</a:t>
            </a:r>
          </a:p>
        </p:txBody>
      </p:sp>
      <p:sp>
        <p:nvSpPr>
          <p:cNvPr id="6" name="Slide Number Placeholder 5"/>
          <p:cNvSpPr>
            <a:spLocks noGrp="1"/>
          </p:cNvSpPr>
          <p:nvPr>
            <p:ph type="sldNum" sz="quarter" idx="12"/>
          </p:nvPr>
        </p:nvSpPr>
        <p:spPr/>
        <p:txBody>
          <a:bodyPr/>
          <a:lstStyle/>
          <a:p>
            <a:fld id="{04095909-DC86-4C28-AD6E-431C997D4893}" type="slidenum">
              <a:rPr lang="en-US" smtClean="0"/>
              <a:pPr/>
              <a:t>5</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5" name="Picture 4">
            <a:extLst>
              <a:ext uri="{FF2B5EF4-FFF2-40B4-BE49-F238E27FC236}">
                <a16:creationId xmlns:a16="http://schemas.microsoft.com/office/drawing/2014/main" id="{FBD951D4-9480-42B5-9F6C-A3E5C9D88E7D}"/>
              </a:ext>
            </a:extLst>
          </p:cNvPr>
          <p:cNvPicPr>
            <a:picLocks noChangeAspect="1"/>
          </p:cNvPicPr>
          <p:nvPr/>
        </p:nvPicPr>
        <p:blipFill>
          <a:blip r:embed="rId3"/>
          <a:stretch>
            <a:fillRect/>
          </a:stretch>
        </p:blipFill>
        <p:spPr>
          <a:xfrm>
            <a:off x="6412000" y="1055802"/>
            <a:ext cx="5311600" cy="3932261"/>
          </a:xfrm>
          <a:prstGeom prst="rect">
            <a:avLst/>
          </a:prstGeom>
        </p:spPr>
      </p:pic>
    </p:spTree>
    <p:extLst>
      <p:ext uri="{BB962C8B-B14F-4D97-AF65-F5344CB8AC3E}">
        <p14:creationId xmlns:p14="http://schemas.microsoft.com/office/powerpoint/2010/main" val="146240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PCA Works – Variable Space</a:t>
            </a:r>
          </a:p>
        </p:txBody>
      </p:sp>
      <p:sp>
        <p:nvSpPr>
          <p:cNvPr id="3" name="Content Placeholder 2"/>
          <p:cNvSpPr>
            <a:spLocks noGrp="1"/>
          </p:cNvSpPr>
          <p:nvPr>
            <p:ph idx="1"/>
          </p:nvPr>
        </p:nvSpPr>
        <p:spPr>
          <a:xfrm>
            <a:off x="623887" y="1055802"/>
            <a:ext cx="5472113" cy="5300549"/>
          </a:xfrm>
        </p:spPr>
        <p:txBody>
          <a:bodyPr/>
          <a:lstStyle/>
          <a:p>
            <a:r>
              <a:rPr lang="en-US" dirty="0"/>
              <a:t>Consider a matrix X with N rows (aka "observations") and K columns (aka "variables"). </a:t>
            </a:r>
          </a:p>
          <a:p>
            <a:r>
              <a:rPr lang="en-US" dirty="0"/>
              <a:t>For this matrix we construct a variable space with as many dimensions as there are variables (see figure on the right). </a:t>
            </a:r>
          </a:p>
          <a:p>
            <a:r>
              <a:rPr lang="en-US" dirty="0"/>
              <a:t>Each variable represents one coordinate axis. For each variable, the length has been </a:t>
            </a:r>
            <a:r>
              <a:rPr lang="en-US" i="1" dirty="0"/>
              <a:t>standardized according to a scaling criterion</a:t>
            </a:r>
            <a:r>
              <a:rPr lang="en-US" dirty="0"/>
              <a:t>, normally by scaling to unit variance. </a:t>
            </a:r>
          </a:p>
          <a:p>
            <a:endParaRPr lang="en-US" dirty="0"/>
          </a:p>
        </p:txBody>
      </p:sp>
      <p:sp>
        <p:nvSpPr>
          <p:cNvPr id="6" name="Slide Number Placeholder 5"/>
          <p:cNvSpPr>
            <a:spLocks noGrp="1"/>
          </p:cNvSpPr>
          <p:nvPr>
            <p:ph type="sldNum" sz="quarter" idx="12"/>
          </p:nvPr>
        </p:nvSpPr>
        <p:spPr/>
        <p:txBody>
          <a:bodyPr/>
          <a:lstStyle/>
          <a:p>
            <a:fld id="{04095909-DC86-4C28-AD6E-431C997D4893}" type="slidenum">
              <a:rPr lang="en-US" smtClean="0"/>
              <a:pPr/>
              <a:t>6</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4" name="Picture 3">
            <a:extLst>
              <a:ext uri="{FF2B5EF4-FFF2-40B4-BE49-F238E27FC236}">
                <a16:creationId xmlns:a16="http://schemas.microsoft.com/office/drawing/2014/main" id="{36D72CC2-BF57-49C0-AA0D-E595CCF31A8F}"/>
              </a:ext>
            </a:extLst>
          </p:cNvPr>
          <p:cNvPicPr>
            <a:picLocks noChangeAspect="1"/>
          </p:cNvPicPr>
          <p:nvPr/>
        </p:nvPicPr>
        <p:blipFill>
          <a:blip r:embed="rId3"/>
          <a:stretch>
            <a:fillRect/>
          </a:stretch>
        </p:blipFill>
        <p:spPr>
          <a:xfrm>
            <a:off x="6581567" y="1698828"/>
            <a:ext cx="4986546" cy="4394485"/>
          </a:xfrm>
          <a:prstGeom prst="rect">
            <a:avLst/>
          </a:prstGeom>
        </p:spPr>
      </p:pic>
    </p:spTree>
    <p:extLst>
      <p:ext uri="{BB962C8B-B14F-4D97-AF65-F5344CB8AC3E}">
        <p14:creationId xmlns:p14="http://schemas.microsoft.com/office/powerpoint/2010/main" val="2681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PCA Works: Observations Space</a:t>
            </a:r>
          </a:p>
        </p:txBody>
      </p:sp>
      <p:sp>
        <p:nvSpPr>
          <p:cNvPr id="3" name="Content Placeholder 2"/>
          <p:cNvSpPr>
            <a:spLocks noGrp="1"/>
          </p:cNvSpPr>
          <p:nvPr>
            <p:ph idx="1"/>
          </p:nvPr>
        </p:nvSpPr>
        <p:spPr>
          <a:xfrm>
            <a:off x="623887" y="1055802"/>
            <a:ext cx="5472113" cy="5300549"/>
          </a:xfrm>
        </p:spPr>
        <p:txBody>
          <a:bodyPr/>
          <a:lstStyle/>
          <a:p>
            <a:r>
              <a:rPr lang="en-US" dirty="0"/>
              <a:t>In the next step, each observation (row) of the X-matrix is placed in the K-dimensional variable space. Consequently, the rows in the data table form a swarm of points in this space.</a:t>
            </a:r>
          </a:p>
        </p:txBody>
      </p:sp>
      <p:sp>
        <p:nvSpPr>
          <p:cNvPr id="6" name="Slide Number Placeholder 5"/>
          <p:cNvSpPr>
            <a:spLocks noGrp="1"/>
          </p:cNvSpPr>
          <p:nvPr>
            <p:ph type="sldNum" sz="quarter" idx="12"/>
          </p:nvPr>
        </p:nvSpPr>
        <p:spPr/>
        <p:txBody>
          <a:bodyPr/>
          <a:lstStyle/>
          <a:p>
            <a:fld id="{04095909-DC86-4C28-AD6E-431C997D4893}" type="slidenum">
              <a:rPr lang="en-US" smtClean="0"/>
              <a:pPr/>
              <a:t>7</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5" name="Picture 4">
            <a:extLst>
              <a:ext uri="{FF2B5EF4-FFF2-40B4-BE49-F238E27FC236}">
                <a16:creationId xmlns:a16="http://schemas.microsoft.com/office/drawing/2014/main" id="{1E7544ED-C049-4B3E-8599-23CBCE707B76}"/>
              </a:ext>
            </a:extLst>
          </p:cNvPr>
          <p:cNvPicPr>
            <a:picLocks noChangeAspect="1"/>
          </p:cNvPicPr>
          <p:nvPr/>
        </p:nvPicPr>
        <p:blipFill>
          <a:blip r:embed="rId3"/>
          <a:stretch>
            <a:fillRect/>
          </a:stretch>
        </p:blipFill>
        <p:spPr>
          <a:xfrm>
            <a:off x="5717548" y="1838740"/>
            <a:ext cx="5472112" cy="4174940"/>
          </a:xfrm>
          <a:prstGeom prst="rect">
            <a:avLst/>
          </a:prstGeom>
        </p:spPr>
      </p:pic>
    </p:spTree>
    <p:extLst>
      <p:ext uri="{BB962C8B-B14F-4D97-AF65-F5344CB8AC3E}">
        <p14:creationId xmlns:p14="http://schemas.microsoft.com/office/powerpoint/2010/main" val="307833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Hows</a:t>
            </a:r>
            <a:r>
              <a:rPr lang="en-US" dirty="0"/>
              <a:t> PCA Works: Mean Centering</a:t>
            </a:r>
          </a:p>
        </p:txBody>
      </p:sp>
      <p:sp>
        <p:nvSpPr>
          <p:cNvPr id="3" name="Content Placeholder 2"/>
          <p:cNvSpPr>
            <a:spLocks noGrp="1"/>
          </p:cNvSpPr>
          <p:nvPr>
            <p:ph idx="1"/>
          </p:nvPr>
        </p:nvSpPr>
        <p:spPr>
          <a:xfrm>
            <a:off x="623887" y="1055802"/>
            <a:ext cx="5578130" cy="5300549"/>
          </a:xfrm>
        </p:spPr>
        <p:txBody>
          <a:bodyPr/>
          <a:lstStyle/>
          <a:p>
            <a:r>
              <a:rPr lang="en-US" dirty="0"/>
              <a:t>In this step we do *mean centering</a:t>
            </a:r>
          </a:p>
          <a:p>
            <a:r>
              <a:rPr lang="en-US" dirty="0"/>
              <a:t>Mean-centering involves the subtraction of the variable averages from the data. The vector of averages corresponds to a point in the K-space.</a:t>
            </a:r>
          </a:p>
          <a:p>
            <a:r>
              <a:rPr lang="en-US" dirty="0"/>
              <a:t>In the mean-centering procedure, you first compute the variable averages. This vector of averages is interpretable as a point (here in red) in space. The point is situated in the middle of the point swarm (at the center of gravity).</a:t>
            </a:r>
          </a:p>
          <a:p>
            <a:endParaRPr lang="en-US" dirty="0"/>
          </a:p>
          <a:p>
            <a:r>
              <a:rPr lang="en-US" sz="1400" dirty="0"/>
              <a:t>* In statistics in a general sense, to find the </a:t>
            </a:r>
            <a:r>
              <a:rPr lang="en-US" sz="1400" b="1" dirty="0"/>
              <a:t>mean</a:t>
            </a:r>
            <a:r>
              <a:rPr lang="en-US" sz="1400" dirty="0"/>
              <a:t>, add up the </a:t>
            </a:r>
            <a:r>
              <a:rPr lang="en-US" sz="1400" b="1" dirty="0"/>
              <a:t>values</a:t>
            </a:r>
            <a:r>
              <a:rPr lang="en-US" sz="1400" dirty="0"/>
              <a:t> in the data set (or population) and then divide by the number of </a:t>
            </a:r>
            <a:r>
              <a:rPr lang="en-US" sz="1400" b="1" dirty="0"/>
              <a:t>values</a:t>
            </a:r>
            <a:r>
              <a:rPr lang="en-US" sz="1400" dirty="0"/>
              <a:t> that you added.</a:t>
            </a:r>
          </a:p>
        </p:txBody>
      </p:sp>
      <p:sp>
        <p:nvSpPr>
          <p:cNvPr id="6" name="Slide Number Placeholder 5"/>
          <p:cNvSpPr>
            <a:spLocks noGrp="1"/>
          </p:cNvSpPr>
          <p:nvPr>
            <p:ph type="sldNum" sz="quarter" idx="12"/>
          </p:nvPr>
        </p:nvSpPr>
        <p:spPr/>
        <p:txBody>
          <a:bodyPr/>
          <a:lstStyle/>
          <a:p>
            <a:fld id="{04095909-DC86-4C28-AD6E-431C997D4893}" type="slidenum">
              <a:rPr lang="en-US" smtClean="0"/>
              <a:pPr/>
              <a:t>8</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4" name="Picture 3">
            <a:extLst>
              <a:ext uri="{FF2B5EF4-FFF2-40B4-BE49-F238E27FC236}">
                <a16:creationId xmlns:a16="http://schemas.microsoft.com/office/drawing/2014/main" id="{FD86FE12-9146-4EA7-8985-B7A3285BD252}"/>
              </a:ext>
            </a:extLst>
          </p:cNvPr>
          <p:cNvPicPr>
            <a:picLocks noChangeAspect="1"/>
          </p:cNvPicPr>
          <p:nvPr/>
        </p:nvPicPr>
        <p:blipFill>
          <a:blip r:embed="rId3"/>
          <a:stretch>
            <a:fillRect/>
          </a:stretch>
        </p:blipFill>
        <p:spPr>
          <a:xfrm>
            <a:off x="6202017" y="2067339"/>
            <a:ext cx="5527666" cy="3821596"/>
          </a:xfrm>
          <a:prstGeom prst="rect">
            <a:avLst/>
          </a:prstGeom>
        </p:spPr>
      </p:pic>
    </p:spTree>
    <p:extLst>
      <p:ext uri="{BB962C8B-B14F-4D97-AF65-F5344CB8AC3E}">
        <p14:creationId xmlns:p14="http://schemas.microsoft.com/office/powerpoint/2010/main" val="174254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Pca</a:t>
            </a:r>
            <a:r>
              <a:rPr lang="en-US" dirty="0"/>
              <a:t> Works: Data Repositioning</a:t>
            </a:r>
          </a:p>
        </p:txBody>
      </p:sp>
      <p:sp>
        <p:nvSpPr>
          <p:cNvPr id="3" name="Content Placeholder 2"/>
          <p:cNvSpPr>
            <a:spLocks noGrp="1"/>
          </p:cNvSpPr>
          <p:nvPr>
            <p:ph idx="1"/>
          </p:nvPr>
        </p:nvSpPr>
        <p:spPr>
          <a:xfrm>
            <a:off x="623887" y="1055802"/>
            <a:ext cx="4623974" cy="5300549"/>
          </a:xfrm>
        </p:spPr>
        <p:txBody>
          <a:bodyPr/>
          <a:lstStyle/>
          <a:p>
            <a:r>
              <a:rPr lang="en-US" dirty="0"/>
              <a:t>The subtraction of the averages from the data corresponds to a re-positioning of the coordinate system, such that the average point now is the origin.</a:t>
            </a:r>
          </a:p>
          <a:p>
            <a:r>
              <a:rPr lang="en-US" dirty="0"/>
              <a:t>The mean-centering procedure corresponds to moving the origin of the coordinate system to coincide with the average point (here in red).</a:t>
            </a:r>
          </a:p>
        </p:txBody>
      </p:sp>
      <p:sp>
        <p:nvSpPr>
          <p:cNvPr id="6" name="Slide Number Placeholder 5"/>
          <p:cNvSpPr>
            <a:spLocks noGrp="1"/>
          </p:cNvSpPr>
          <p:nvPr>
            <p:ph type="sldNum" sz="quarter" idx="12"/>
          </p:nvPr>
        </p:nvSpPr>
        <p:spPr/>
        <p:txBody>
          <a:bodyPr/>
          <a:lstStyle/>
          <a:p>
            <a:fld id="{04095909-DC86-4C28-AD6E-431C997D4893}" type="slidenum">
              <a:rPr lang="en-US" smtClean="0"/>
              <a:pPr/>
              <a:t>9</a:t>
            </a:fld>
            <a:endParaRPr lang="en-US" dirty="0"/>
          </a:p>
        </p:txBody>
      </p:sp>
      <p:sp>
        <p:nvSpPr>
          <p:cNvPr id="8" name="Date Placeholder 3"/>
          <p:cNvSpPr>
            <a:spLocks noGrp="1"/>
          </p:cNvSpPr>
          <p:nvPr>
            <p:ph type="dt" sz="half" idx="2"/>
          </p:nvPr>
        </p:nvSpPr>
        <p:spPr>
          <a:xfrm>
            <a:off x="1282644" y="6393421"/>
            <a:ext cx="1400908" cy="365125"/>
          </a:xfrm>
          <a:prstGeom prst="rect">
            <a:avLst/>
          </a:prstGeom>
        </p:spPr>
        <p:txBody>
          <a:bodyPr vert="horz" lIns="0" tIns="0" rIns="0" bIns="0" rtlCol="0" anchor="ctr" anchorCtr="0"/>
          <a:lstStyle>
            <a:lvl1pPr algn="l">
              <a:defRPr sz="800">
                <a:solidFill>
                  <a:schemeClr val="tx2"/>
                </a:solidFill>
              </a:defRPr>
            </a:lvl1pPr>
          </a:lstStyle>
          <a:p>
            <a:fld id="{D22C19FE-D082-4640-BFED-203C0E583774}" type="datetime4">
              <a:rPr lang="en-US" smtClean="0"/>
              <a:t>December 16, 2019</a:t>
            </a:fld>
            <a:endParaRPr lang="en-US" dirty="0"/>
          </a:p>
        </p:txBody>
      </p:sp>
      <p:pic>
        <p:nvPicPr>
          <p:cNvPr id="5" name="Picture 4">
            <a:extLst>
              <a:ext uri="{FF2B5EF4-FFF2-40B4-BE49-F238E27FC236}">
                <a16:creationId xmlns:a16="http://schemas.microsoft.com/office/drawing/2014/main" id="{A53E10F7-DEF5-4CA2-9CB6-DB6077028202}"/>
              </a:ext>
            </a:extLst>
          </p:cNvPr>
          <p:cNvPicPr>
            <a:picLocks noChangeAspect="1"/>
          </p:cNvPicPr>
          <p:nvPr/>
        </p:nvPicPr>
        <p:blipFill>
          <a:blip r:embed="rId3"/>
          <a:stretch>
            <a:fillRect/>
          </a:stretch>
        </p:blipFill>
        <p:spPr>
          <a:xfrm>
            <a:off x="5385103" y="1748067"/>
            <a:ext cx="6388003" cy="3916017"/>
          </a:xfrm>
          <a:prstGeom prst="rect">
            <a:avLst/>
          </a:prstGeom>
        </p:spPr>
      </p:pic>
    </p:spTree>
    <p:extLst>
      <p:ext uri="{BB962C8B-B14F-4D97-AF65-F5344CB8AC3E}">
        <p14:creationId xmlns:p14="http://schemas.microsoft.com/office/powerpoint/2010/main" val="424653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inastra - Template Advanced">
  <a:themeElements>
    <a:clrScheme name="Finastra_Secondary Palette">
      <a:dk1>
        <a:srgbClr val="414141"/>
      </a:dk1>
      <a:lt1>
        <a:srgbClr val="FFFFFF"/>
      </a:lt1>
      <a:dk2>
        <a:srgbClr val="414141"/>
      </a:dk2>
      <a:lt2>
        <a:srgbClr val="FFFFFF"/>
      </a:lt2>
      <a:accent1>
        <a:srgbClr val="CD3CAD"/>
      </a:accent1>
      <a:accent2>
        <a:srgbClr val="6948D9"/>
      </a:accent2>
      <a:accent3>
        <a:srgbClr val="56C271"/>
      </a:accent3>
      <a:accent4>
        <a:srgbClr val="5BC1D7"/>
      </a:accent4>
      <a:accent5>
        <a:srgbClr val="F0B323"/>
      </a:accent5>
      <a:accent6>
        <a:srgbClr val="E40046"/>
      </a:accent6>
      <a:hlink>
        <a:srgbClr val="CD3CAD"/>
      </a:hlink>
      <a:folHlink>
        <a:srgbClr val="CD3CA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err="1" smtClean="0">
            <a:solidFill>
              <a:schemeClr val="tx2"/>
            </a:solidFill>
          </a:defRPr>
        </a:defPPr>
      </a:lstStyle>
    </a:txDef>
  </a:objectDefaults>
  <a:extraClrSchemeLst/>
  <a:extLst>
    <a:ext uri="{05A4C25C-085E-4340-85A3-A5531E510DB2}">
      <thm15:themeFamily xmlns:thm15="http://schemas.microsoft.com/office/thememl/2012/main" name="Finastra_PowerPoint_Template_Advance" id="{5E4E50C6-B61E-8C4F-97B7-7A33EF91A331}" vid="{7A349C7A-17A0-C44B-B54C-323AAF88A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Finastra_PowerPoint_Template_Advance</Template>
  <TotalTime>557</TotalTime>
  <Words>2449</Words>
  <Application>Microsoft Office PowerPoint</Application>
  <PresentationFormat>Widescreen</PresentationFormat>
  <Paragraphs>213</Paragraphs>
  <Slides>25</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Finastra - Template Advanced</vt:lpstr>
      <vt:lpstr>Principal Component Analysis</vt:lpstr>
      <vt:lpstr>AGENDA</vt:lpstr>
      <vt:lpstr>What is Principal Component Analysis</vt:lpstr>
      <vt:lpstr>PCA in a Nutshell</vt:lpstr>
      <vt:lpstr>Mathematical Foundation of PCA</vt:lpstr>
      <vt:lpstr>How PCA Works – Variable Space</vt:lpstr>
      <vt:lpstr>How PCA Works: Observations Space</vt:lpstr>
      <vt:lpstr>Hows PCA Works: Mean Centering</vt:lpstr>
      <vt:lpstr>How Pca Works: Data Repositioning</vt:lpstr>
      <vt:lpstr>PCA Extraction: First Principal Component</vt:lpstr>
      <vt:lpstr>PCA Extraction: Second Principal Component</vt:lpstr>
      <vt:lpstr>Two principal components define a model plane</vt:lpstr>
      <vt:lpstr>How Many Principal Components you need to Extract</vt:lpstr>
      <vt:lpstr>Terminology: Eigenvectors</vt:lpstr>
      <vt:lpstr>Terminology: Eigenvalues</vt:lpstr>
      <vt:lpstr>A PCA Use Case with R and factoMineR Package</vt:lpstr>
      <vt:lpstr>PCA Flavours with factoextra</vt:lpstr>
      <vt:lpstr>More on FactoMiner R Package</vt:lpstr>
      <vt:lpstr>FactoMiner Fundamentals</vt:lpstr>
      <vt:lpstr>FactoMiner – BIPLOT REPRESENTATION</vt:lpstr>
      <vt:lpstr>FactoMiner – BIPLOT REPRESENTATION</vt:lpstr>
      <vt:lpstr>PCA Flavours with factoextra</vt:lpstr>
      <vt:lpstr>Demo</vt:lpstr>
      <vt:lpstr>Other Technologies that Support PCA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Thurburn, John Paul</dc:creator>
  <cp:lastModifiedBy>Georgescu, Anton</cp:lastModifiedBy>
  <cp:revision>45</cp:revision>
  <cp:lastPrinted>2017-06-06T14:07:14Z</cp:lastPrinted>
  <dcterms:created xsi:type="dcterms:W3CDTF">2017-09-12T09:57:30Z</dcterms:created>
  <dcterms:modified xsi:type="dcterms:W3CDTF">2019-12-16T16:44:43Z</dcterms:modified>
</cp:coreProperties>
</file>